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64" r:id="rId3"/>
    <p:sldId id="2284" r:id="rId4"/>
    <p:sldId id="2274" r:id="rId5"/>
    <p:sldId id="2275" r:id="rId6"/>
    <p:sldId id="2288" r:id="rId7"/>
    <p:sldId id="546" r:id="rId8"/>
    <p:sldId id="2289" r:id="rId9"/>
    <p:sldId id="597" r:id="rId10"/>
    <p:sldId id="576" r:id="rId11"/>
    <p:sldId id="2264" r:id="rId12"/>
    <p:sldId id="2277" r:id="rId13"/>
    <p:sldId id="2244" r:id="rId14"/>
    <p:sldId id="2245" r:id="rId15"/>
    <p:sldId id="2286" r:id="rId16"/>
    <p:sldId id="2287" r:id="rId17"/>
    <p:sldId id="2285" r:id="rId18"/>
    <p:sldId id="562" r:id="rId19"/>
    <p:sldId id="2255" r:id="rId20"/>
    <p:sldId id="2283" r:id="rId21"/>
    <p:sldId id="2265" r:id="rId22"/>
    <p:sldId id="2280" r:id="rId23"/>
    <p:sldId id="2281" r:id="rId24"/>
    <p:sldId id="2257" r:id="rId25"/>
    <p:sldId id="2268" r:id="rId26"/>
    <p:sldId id="592" r:id="rId27"/>
    <p:sldId id="2247" r:id="rId28"/>
    <p:sldId id="2248" r:id="rId29"/>
    <p:sldId id="369" r:id="rId30"/>
    <p:sldId id="2269" r:id="rId31"/>
    <p:sldId id="2251" r:id="rId32"/>
    <p:sldId id="2081" r:id="rId33"/>
    <p:sldId id="2201" r:id="rId34"/>
    <p:sldId id="2086" r:id="rId35"/>
    <p:sldId id="2087" r:id="rId36"/>
    <p:sldId id="2292" r:id="rId37"/>
    <p:sldId id="2293" r:id="rId38"/>
    <p:sldId id="2272" r:id="rId39"/>
    <p:sldId id="2294" r:id="rId40"/>
    <p:sldId id="2273" r:id="rId41"/>
    <p:sldId id="2089" r:id="rId42"/>
    <p:sldId id="2243" r:id="rId43"/>
    <p:sldId id="2090" r:id="rId44"/>
    <p:sldId id="282" r:id="rId45"/>
    <p:sldId id="266" r:id="rId46"/>
    <p:sldId id="2246" r:id="rId47"/>
    <p:sldId id="2094" r:id="rId48"/>
    <p:sldId id="2096" r:id="rId49"/>
    <p:sldId id="2097" r:id="rId50"/>
    <p:sldId id="579" r:id="rId51"/>
    <p:sldId id="271" r:id="rId52"/>
    <p:sldId id="2240" r:id="rId53"/>
    <p:sldId id="2270" r:id="rId54"/>
    <p:sldId id="2253" r:id="rId55"/>
    <p:sldId id="225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725"/>
  </p:normalViewPr>
  <p:slideViewPr>
    <p:cSldViewPr snapToGrid="0" snapToObjects="1" showGuides="1">
      <p:cViewPr>
        <p:scale>
          <a:sx n="75" d="100"/>
          <a:sy n="75" d="100"/>
        </p:scale>
        <p:origin x="664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3C18B-0AB9-3347-A339-24DFB1B1BC0C}" type="datetimeFigureOut">
              <a:rPr lang="en-US" smtClean="0"/>
              <a:t>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95A87-0A4C-204B-BE3E-3F0C8C005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10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tooth.com/learn-about-bluetooth/tech-overview/#:~:text=Bluetooth%C2%AE%20Classic,including%20mobile%20printing.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luetooth.com/learn-about-bluetooth/tech-overview/#:~:text=bluetooth%C2%AE%20low%20energy%20(le)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mentioned before, devices needing continuous, short-range data and audio streaming use </a:t>
            </a:r>
            <a:r>
              <a:rPr lang="en-US" dirty="0">
                <a:hlinkClick r:id="rId3"/>
              </a:rPr>
              <a:t>Bluetooth Classic</a:t>
            </a:r>
            <a:r>
              <a:rPr lang="en-US" dirty="0"/>
              <a:t>. This version of Bluetooth is standard in wireless printers, keyboards, speakers, and in-car entertainment systems.</a:t>
            </a:r>
          </a:p>
          <a:p>
            <a:r>
              <a:rPr lang="en-US" dirty="0"/>
              <a:t>Similarly, </a:t>
            </a:r>
            <a:r>
              <a:rPr lang="en-US" dirty="0">
                <a:hlinkClick r:id="rId4"/>
              </a:rPr>
              <a:t>Bluetooth Low Energy (LE)</a:t>
            </a:r>
            <a:r>
              <a:rPr lang="en-US" dirty="0"/>
              <a:t> powers a range of computer peripherals and audio devices. But due to low power usage, it’s ideal for IoT devices like fitness monitors, smart watches, and the like.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smart home, health, sport, and fitness sectors.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Bluetooth latest core specification: v5.3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7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57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btprodspecificationrefs.blob.core.windows.net</a:t>
            </a:r>
            <a:r>
              <a:rPr lang="en-US" dirty="0"/>
              <a:t>/assigned-numbers/Assigned%20Number%20Types/Assigned%20Numbers.pdf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9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phii.org</a:t>
            </a:r>
            <a:r>
              <a:rPr lang="en-US" dirty="0"/>
              <a:t>/sites/default/files/DT4CT%20White%20Paper_6.30.20-v2.pdf</a:t>
            </a:r>
          </a:p>
          <a:p>
            <a:endParaRPr lang="en-US" dirty="0"/>
          </a:p>
          <a:p>
            <a:pPr lvl="0"/>
            <a:r>
              <a:rPr lang="en-US" sz="2400" dirty="0"/>
              <a:t>Smartphone constantly broadcasts identifier.</a:t>
            </a:r>
          </a:p>
          <a:p>
            <a:pPr lvl="0"/>
            <a:r>
              <a:rPr lang="en-US" sz="2400" dirty="0"/>
              <a:t>Periodically, each smartphone listens for broadcasts around it.</a:t>
            </a:r>
          </a:p>
          <a:p>
            <a:pPr lvl="0"/>
            <a:r>
              <a:rPr lang="en-US" sz="2400" dirty="0"/>
              <a:t>Check list of identifiers to see if you’ve been around someone who is sick.</a:t>
            </a:r>
          </a:p>
          <a:p>
            <a:pPr lvl="0"/>
            <a:endParaRPr lang="en-US" sz="2400" dirty="0"/>
          </a:p>
          <a:p>
            <a:pPr lvl="0"/>
            <a:endParaRPr lang="en-US" dirty="0"/>
          </a:p>
          <a:p>
            <a:r>
              <a:rPr lang="en-US" dirty="0"/>
              <a:t>system interactions to determine when</a:t>
            </a:r>
            <a:br>
              <a:rPr lang="en-US" dirty="0"/>
            </a:br>
            <a:r>
              <a:rPr lang="en-US" dirty="0"/>
              <a:t>an identifier should be flagged as sick</a:t>
            </a:r>
          </a:p>
          <a:p>
            <a:pPr lvl="1"/>
            <a:r>
              <a:rPr lang="en-US" dirty="0"/>
              <a:t>24 states (not Illinois) adopted this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3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communication work with BLE advertisements?</a:t>
            </a:r>
          </a:p>
          <a:p>
            <a:r>
              <a:rPr lang="en-US" dirty="0"/>
              <a:t>Each advertisement has a payload, which we can place sensor data in.</a:t>
            </a:r>
          </a:p>
          <a:p>
            <a:r>
              <a:rPr lang="en-US" dirty="0"/>
              <a:t>If data naturally has a periodic update rate, we can match the advertisement interval to that, so each advertisement has new sensor data.</a:t>
            </a:r>
          </a:p>
        </p:txBody>
      </p:sp>
    </p:spTree>
    <p:extLst>
      <p:ext uri="{BB962C8B-B14F-4D97-AF65-F5344CB8AC3E}">
        <p14:creationId xmlns:p14="http://schemas.microsoft.com/office/powerpoint/2010/main" val="606991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81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55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73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Earlier we demonstrated the probability of collision, which can be used to determine packet reception rates.</a:t>
            </a:r>
          </a:p>
          <a:p>
            <a:r>
              <a:rPr lang="en-US" dirty="0"/>
              <a:t>Now with redundancy, we don’t care about the reception of any one packet, but the reception rate of the data that is being sent over them.</a:t>
            </a:r>
          </a:p>
          <a:p>
            <a:r>
              <a:rPr lang="en-US" dirty="0"/>
              <a:t>Naively, we can take the probability of collision and repeat it for any number of redundant packets.</a:t>
            </a:r>
          </a:p>
          <a:p>
            <a:r>
              <a:rPr lang="en-US" dirty="0"/>
              <a:t>There is an assumption in that model that repeat collisions are independent, which I’ll show you is false.</a:t>
            </a:r>
          </a:p>
        </p:txBody>
      </p:sp>
    </p:spTree>
    <p:extLst>
      <p:ext uri="{BB962C8B-B14F-4D97-AF65-F5344CB8AC3E}">
        <p14:creationId xmlns:p14="http://schemas.microsoft.com/office/powerpoint/2010/main" val="256154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two devices have collided before, and have the same interval, at the next period they will certainly collide again.</a:t>
            </a:r>
          </a:p>
          <a:p>
            <a:r>
              <a:rPr lang="en-US" dirty="0"/>
              <a:t>BLE has a random delay appended to reduce this possibility.</a:t>
            </a:r>
          </a:p>
          <a:p>
            <a:r>
              <a:rPr lang="en-US" dirty="0"/>
              <a:t>But we’ve now greatly reduced the transmission window that the a collision could occur in. We can calculate this to determine a distinct probability of repeat collision.</a:t>
            </a:r>
          </a:p>
          <a:p>
            <a:r>
              <a:rPr lang="en-US" dirty="0"/>
              <a:t>Note that further repeat collisions are bounded by the same difference of random delays, and therefore have the probability of a second repeat collision is the same as the probability of a first repeat collision.</a:t>
            </a:r>
          </a:p>
        </p:txBody>
      </p:sp>
    </p:spTree>
    <p:extLst>
      <p:ext uri="{BB962C8B-B14F-4D97-AF65-F5344CB8AC3E}">
        <p14:creationId xmlns:p14="http://schemas.microsoft.com/office/powerpoint/2010/main" val="3506488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3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Central</a:t>
            </a:r>
          </a:p>
          <a:p>
            <a:r>
              <a:rPr lang="en-US" dirty="0"/>
              <a:t>Peripheral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community.nxp.com</a:t>
            </a:r>
            <a:r>
              <a:rPr lang="en-US" dirty="0"/>
              <a:t>/t5/Wireless-Connectivity/A-view-on-Bluetooth-Low-Energy-stack-roles/m-p/380310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23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1f2772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1f2772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781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plot changes with advertisement rate, and can get as low as 100 devices</a:t>
            </a:r>
          </a:p>
        </p:txBody>
      </p:sp>
    </p:spTree>
    <p:extLst>
      <p:ext uri="{BB962C8B-B14F-4D97-AF65-F5344CB8AC3E}">
        <p14:creationId xmlns:p14="http://schemas.microsoft.com/office/powerpoint/2010/main" val="1929417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Advertiser</a:t>
            </a:r>
          </a:p>
          <a:p>
            <a:r>
              <a:rPr lang="en-US" dirty="0"/>
              <a:t>Scanner</a:t>
            </a:r>
          </a:p>
          <a:p>
            <a:r>
              <a:rPr lang="en-US" dirty="0"/>
              <a:t>Central</a:t>
            </a:r>
          </a:p>
          <a:p>
            <a:r>
              <a:rPr lang="en-US" dirty="0"/>
              <a:t>Peripheral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community.nxp.com</a:t>
            </a:r>
            <a:r>
              <a:rPr lang="en-US" dirty="0"/>
              <a:t>/t5/Wireless-Connectivity/A-view-on-Bluetooth-Low-Energy-stack-roles/m-p/380310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6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L2CAP: Logical Link Control and Adaptation Protocol. L2CAP acts as a protocol multiplexer and handles segmentation and reassembly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packets. It also provides logical channels, which are multiplexed over one or more logical links. The L2CAP used in Bluetooth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energy technology is an optimized and simplified protocol based on the classic Bluetooth L2CAP. Typically, application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do not need to care about the details of interacting with the L2CAP layer.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66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www.amd.e-technik.uni-rostock.de</a:t>
            </a:r>
            <a:r>
              <a:rPr lang="en-US" dirty="0"/>
              <a:t>/ma/</a:t>
            </a:r>
            <a:r>
              <a:rPr lang="en-US" dirty="0" err="1"/>
              <a:t>gol</a:t>
            </a:r>
            <a:r>
              <a:rPr lang="en-US" dirty="0"/>
              <a:t>/lectures/</a:t>
            </a:r>
            <a:r>
              <a:rPr lang="en-US" dirty="0" err="1"/>
              <a:t>wirlec</a:t>
            </a:r>
            <a:r>
              <a:rPr lang="en-US" dirty="0"/>
              <a:t>/</a:t>
            </a:r>
            <a:r>
              <a:rPr lang="en-US" dirty="0" err="1"/>
              <a:t>bluetooth_info</a:t>
            </a:r>
            <a:r>
              <a:rPr lang="en-US" dirty="0"/>
              <a:t>/</a:t>
            </a:r>
            <a:r>
              <a:rPr lang="en-US" dirty="0" err="1"/>
              <a:t>hci.html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4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advertisement channels (37, 38, 39) one after the other always in that order</a:t>
            </a:r>
          </a:p>
          <a:p>
            <a:r>
              <a:rPr lang="en-US" dirty="0"/>
              <a:t>Channel hopping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Random delay to prevent collisions</a:t>
            </a:r>
          </a:p>
          <a:p>
            <a:endParaRPr lang="en-US" dirty="0"/>
          </a:p>
          <a:p>
            <a:r>
              <a:rPr lang="en-US" dirty="0"/>
              <a:t>Scanner - periodically scans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9D693-0006-0E4F-8590-CA85624C9C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32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PowerBlade is a great example of this.</a:t>
            </a:r>
          </a:p>
          <a:p>
            <a:pPr lvl="1"/>
            <a:r>
              <a:rPr lang="en-US" dirty="0"/>
              <a:t>It’s a plug-load power meter</a:t>
            </a:r>
          </a:p>
          <a:p>
            <a:pPr lvl="1"/>
            <a:r>
              <a:rPr lang="en-US" dirty="0"/>
              <a:t>Initially configured to use advertisements as a simple method for reading measurements with a smartphone</a:t>
            </a:r>
          </a:p>
          <a:p>
            <a:pPr lvl="1"/>
            <a:r>
              <a:rPr lang="en-US" dirty="0"/>
              <a:t>We are interested in household deployments where dozens of </a:t>
            </a:r>
            <a:r>
              <a:rPr lang="en-US" dirty="0" err="1"/>
              <a:t>PowerBlades</a:t>
            </a:r>
            <a:r>
              <a:rPr lang="en-US" dirty="0"/>
              <a:t> will be deployed to measure all the loads in a home</a:t>
            </a:r>
          </a:p>
          <a:p>
            <a:pPr lvl="1"/>
            <a:r>
              <a:rPr lang="en-US" dirty="0"/>
              <a:t>Can we still use BLE advertisements for data transfer in the presence of many other devices?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iotandelectronics.wordpress.com</a:t>
            </a:r>
            <a:r>
              <a:rPr lang="en-US" dirty="0"/>
              <a:t>/2016/10/07/how-to-calculate-distance-from-the-</a:t>
            </a:r>
            <a:r>
              <a:rPr lang="en-US" dirty="0" err="1"/>
              <a:t>rssi</a:t>
            </a:r>
            <a:r>
              <a:rPr lang="en-US" dirty="0"/>
              <a:t>-value-of-the-</a:t>
            </a:r>
            <a:r>
              <a:rPr lang="en-US" dirty="0" err="1"/>
              <a:t>ble</a:t>
            </a:r>
            <a:r>
              <a:rPr lang="en-US" dirty="0"/>
              <a:t>-beacon/</a:t>
            </a:r>
          </a:p>
          <a:p>
            <a:endParaRPr lang="en-US" dirty="0"/>
          </a:p>
          <a:p>
            <a:r>
              <a:rPr lang="en-US" dirty="0"/>
              <a:t>Measured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50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95A87-0A4C-204B-BE3E-3F0C8C0051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2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0D50-2A34-E44C-B82C-6E016FB4C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F1B0C-E92E-8445-A200-01A6BFBBE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BF82D-C71C-6944-BCAD-5DBA0371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CB86B-EB98-B54D-8BAE-ED043E8F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2B011-9B53-5941-8D8D-1CD01A9B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83DC-1678-A748-8856-F1368CCBB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03A59-4827-624C-A7B9-5F94DF21E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559E9-4F36-FD43-86D0-6BFF28D09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F2B2-A486-4A44-92D5-F5101DA3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3CF01-5007-CB44-8F23-6F2379C4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32F330-80E6-C346-91DB-890C35FB14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D98DB-131D-3A4D-9053-16C009A6D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BE587-5B13-BD40-904F-1E42C474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AD598-BCFF-7A43-8DAB-0E07E3900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C6CBB-E948-144B-A54A-F7AAFD9A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22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596" y="694143"/>
            <a:ext cx="10972798" cy="54864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2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95" y="8343"/>
            <a:ext cx="10972798" cy="685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03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533387" lvl="0" indent="-3809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stem Font Regular"/>
              <a:buChar char="●"/>
              <a:defRPr>
                <a:solidFill>
                  <a:schemeClr val="tx1"/>
                </a:solidFill>
              </a:defRPr>
            </a:lvl1pPr>
            <a:lvl2pPr marL="1253035" lvl="1" indent="-45718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anose="02070309020205020404" pitchFamily="49" charset="0"/>
              <a:buChar char="o"/>
              <a:defRPr sz="2133">
                <a:solidFill>
                  <a:schemeClr val="tx1"/>
                </a:solidFill>
              </a:defRPr>
            </a:lvl2pPr>
            <a:lvl3pPr marL="1862620" lvl="2" indent="-45718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2133">
                <a:solidFill>
                  <a:schemeClr val="tx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tx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tx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 lang="en-US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8238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186C-5E18-5747-B183-9B513237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D1B15-1828-CA44-A061-F14B3885C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97164-9C0C-BA4F-BCCE-34B4F259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7E68E-77DD-3249-911C-EA7DB6C7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0BB29-9538-7141-B12C-AFA70D8F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2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2AF4-2C10-2649-87EF-B035A24E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DA06D-099A-4C4A-B27F-93CC21A7B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B738D-92C9-9545-AEDC-8A6BDE6A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F87EC-8E7B-C74C-8F6A-00E00AC2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9BC5F-CA2C-F04B-BC59-0886E175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8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CA11-0B9D-034D-A71E-4987C72F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25DC-7F6D-2441-BDB6-760227EA1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0097FA-6B20-5249-B4C4-CA9A0E69D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82213-F17D-214C-8855-67E9910D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4A14C-737D-694A-87BB-D7E3DC50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7647E-4D09-184E-899A-8121D5BB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C94A-50B0-1746-AE72-3CF36122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7E8C1-7E02-FD45-815B-0AFA4A597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48B66-D8B6-534E-AB29-25CC6D369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B9C6C-F422-5A44-921C-3580E2C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BFE88-2223-824D-9CB0-2DB043679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18F338-C230-D14F-8186-1A4652A3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F7789-145D-1C4A-8A64-2437671B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DD5C4-B907-BD4B-8E64-89243CE0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EC2D-7F6F-1545-8A04-013647D4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5FA2-325E-8248-A30D-57B6FE7B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941D3-A6C3-3746-8986-0F0F41A61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83029-6E57-5F44-9979-8A9ED198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1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762FF-179D-2F40-BE4C-4B95EE967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45C15-C8CF-EA44-A0A8-7B3789217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91B89-C049-D045-894F-9460D7F6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8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14E2-6677-2043-B401-05341211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78B9-FF3C-0C4A-AC1D-82927204F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44764-2B7A-B042-AF20-C955CC6DD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BDC00-486D-2E4B-9397-89CC67AFB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2A6D0-5782-BB4E-9D6D-892FD885B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F4B0E-03E3-A446-AC33-B02FC8B8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9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7E92-38FE-AC46-A21A-D142D1D67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A1D3E-8D3B-0646-9003-28B262A98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5FDBA0-D2B3-1A4E-98DB-BD47447BD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4AC1B-8559-E947-8268-B57F08CC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7F8C8-DEB5-0F45-8C4B-2A4E1835E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40B67-37DD-734D-A7AB-8AAE033B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4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A1676D-30EF-9144-B003-24530D0D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99924-04C2-304D-A5BF-11BF0875E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D1858-457A-2243-B002-509BB890B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84687-0520-7547-8F09-D7F5C9434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93C52-FA34-AD4E-9589-A8BB2A229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7D476-23BF-7943-B91B-DA1274E0C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8C01-BE8B-4640-B1A7-CA8E0ED80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5423"/>
            <a:ext cx="9144000" cy="2387600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Wireless for the Internet of Things</a:t>
            </a:r>
            <a:br>
              <a:rPr lang="en-US" sz="31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en-US" b="1" dirty="0"/>
            </a:br>
            <a:r>
              <a:rPr lang="en-US" sz="4800" dirty="0"/>
              <a:t>BLE Advertisement Deep Dive</a:t>
            </a:r>
            <a:endParaRPr lang="en-US" sz="4900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3CFD5-C52E-3041-965C-0DE8691FA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5357"/>
            <a:ext cx="4572000" cy="1655762"/>
          </a:xfrm>
        </p:spPr>
        <p:txBody>
          <a:bodyPr/>
          <a:lstStyle/>
          <a:p>
            <a:pPr algn="l"/>
            <a:r>
              <a:rPr lang="en-US" dirty="0"/>
              <a:t>CS/ECE 4501</a:t>
            </a:r>
          </a:p>
          <a:p>
            <a:pPr algn="l"/>
            <a:r>
              <a:rPr lang="en-US" dirty="0"/>
              <a:t>Spring 2023</a:t>
            </a:r>
          </a:p>
          <a:p>
            <a:pPr algn="l"/>
            <a:r>
              <a:rPr lang="en-US" dirty="0"/>
              <a:t>UVA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8D15A-2EAF-5D41-93BE-194449E5ED79}"/>
              </a:ext>
            </a:extLst>
          </p:cNvPr>
          <p:cNvSpPr txBox="1"/>
          <p:nvPr/>
        </p:nvSpPr>
        <p:spPr>
          <a:xfrm>
            <a:off x="10691622" y="6575167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</a:rPr>
              <a:t>[Pannuto, Ghena, Nasir]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73F6E-2499-D346-896F-58458DC44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18730" r="12727" b="23542"/>
          <a:stretch/>
        </p:blipFill>
        <p:spPr>
          <a:xfrm>
            <a:off x="9867262" y="300038"/>
            <a:ext cx="2005651" cy="5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6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Advertisement payloads are in Length – Type – Value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268" y="1859492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Scanner can hop through length/type pairs to find what interests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2763-AC65-4F60-A7CF-1150639AC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10"/>
          <a:stretch/>
        </p:blipFill>
        <p:spPr>
          <a:xfrm>
            <a:off x="0" y="2641160"/>
            <a:ext cx="7372187" cy="38104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98594-C9CE-0740-A59B-46539E83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8644FE-F6D1-7D46-8C3B-6D21467AED4C}"/>
              </a:ext>
            </a:extLst>
          </p:cNvPr>
          <p:cNvSpPr/>
          <p:nvPr/>
        </p:nvSpPr>
        <p:spPr>
          <a:xfrm>
            <a:off x="7663349" y="2746687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Service UUID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TX Power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Manufacturer-specific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And about twenty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363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b="1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30484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A67E-6873-4C4F-9A0F-4C44FA16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33246"/>
            <a:ext cx="11360800" cy="763600"/>
          </a:xfrm>
        </p:spPr>
        <p:txBody>
          <a:bodyPr/>
          <a:lstStyle/>
          <a:p>
            <a:r>
              <a:rPr lang="en-US" sz="3600" dirty="0"/>
              <a:t>Advertisements already being used for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0CD0D-6A40-F74D-906A-171C3BEDB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BLE advertisements: uncoordinated, broadcast messages originally designed for discovery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Devices are being deployed using just advertisements.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800" dirty="0"/>
              <a:t>Beacons – iBeacon, </a:t>
            </a:r>
            <a:r>
              <a:rPr lang="en-US" sz="2800" dirty="0" err="1"/>
              <a:t>Eddystone</a:t>
            </a:r>
            <a:endParaRPr lang="en-US" sz="2800" dirty="0"/>
          </a:p>
          <a:p>
            <a:pPr marL="1253046" lvl="1" indent="-457200">
              <a:buFont typeface="+mj-lt"/>
              <a:buAutoNum type="arabicPeriod"/>
            </a:pPr>
            <a:r>
              <a:rPr lang="en-US" sz="2800" dirty="0"/>
              <a:t>Tracking – Tile, Apple </a:t>
            </a:r>
            <a:r>
              <a:rPr lang="en-US" sz="2800" dirty="0" err="1"/>
              <a:t>AirTag</a:t>
            </a:r>
            <a:endParaRPr lang="en-US" sz="2800" dirty="0"/>
          </a:p>
          <a:p>
            <a:pPr marL="1253046" lvl="1" indent="-457200">
              <a:buFont typeface="+mj-lt"/>
              <a:buAutoNum type="arabicPeriod"/>
            </a:pPr>
            <a:r>
              <a:rPr lang="en-US" sz="2800" dirty="0"/>
              <a:t>Local communication – Apple Continuity</a:t>
            </a:r>
          </a:p>
          <a:p>
            <a:pPr marL="1253046" lvl="1" indent="-457200">
              <a:buFont typeface="+mj-lt"/>
              <a:buAutoNum type="arabicPeriod"/>
            </a:pPr>
            <a:r>
              <a:rPr lang="en-US" sz="2800" dirty="0"/>
              <a:t>Sensor deployments – PowerBlade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185F1-9789-3341-BC6A-182151C3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255" y="1409149"/>
            <a:ext cx="1554481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8414B7-A570-064F-86F2-2998527A59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5448" y="205503"/>
            <a:ext cx="1203960" cy="1704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063D9F-E785-4E47-BC4B-10C2F23E2F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1975" y="2713999"/>
            <a:ext cx="1430001" cy="1430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2C7D9-7FBB-2D47-ADC0-B85ED5BA84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30" t="22716"/>
          <a:stretch/>
        </p:blipFill>
        <p:spPr>
          <a:xfrm>
            <a:off x="9528415" y="2435173"/>
            <a:ext cx="781338" cy="1382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BDC55-EBB5-824C-9EA9-0BEE4BA39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1669" y="4042057"/>
            <a:ext cx="3031067" cy="1358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B27AA5-3CD1-5740-8533-2CF3189C293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8495" y="5544122"/>
            <a:ext cx="1858774" cy="1014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CEB12C-198D-3D41-ADCC-78FD954A6540}"/>
              </a:ext>
            </a:extLst>
          </p:cNvPr>
          <p:cNvSpPr txBox="1"/>
          <p:nvPr/>
        </p:nvSpPr>
        <p:spPr>
          <a:xfrm>
            <a:off x="9265876" y="6558540"/>
            <a:ext cx="130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PowerBlade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04B2ED0-4B3B-0440-81C0-15EDBF1DD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708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11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Beacons to advertise presence and send out useful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26" y="131745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iBeacon and Eddystone</a:t>
            </a:r>
          </a:p>
          <a:p>
            <a:pPr lvl="1"/>
            <a:r>
              <a:rPr lang="en-US" sz="2800" dirty="0"/>
              <a:t>Popular formats for sending URLs and device identifiers</a:t>
            </a:r>
          </a:p>
          <a:p>
            <a:pPr lvl="1"/>
            <a:r>
              <a:rPr lang="en-US" sz="2800" dirty="0"/>
              <a:t>Use existing BLE fields (Service Data and Manufacturer-Specific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433E5-714E-4479-BC67-F93A1CE5D7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7157" y="2248274"/>
            <a:ext cx="1554481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25584-30DB-4096-A5C7-8658257D99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5826" y="961515"/>
            <a:ext cx="1203960" cy="1704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EDF96C-6F7E-CA45-9BCA-3E2A44CD7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533" y="3246438"/>
            <a:ext cx="5928048" cy="3109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3BDA07-F9B2-1646-941B-F24A94231CE7}"/>
              </a:ext>
            </a:extLst>
          </p:cNvPr>
          <p:cNvSpPr txBox="1"/>
          <p:nvPr/>
        </p:nvSpPr>
        <p:spPr>
          <a:xfrm>
            <a:off x="4615954" y="6457890"/>
            <a:ext cx="328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Self-guided tours at museums</a:t>
            </a:r>
          </a:p>
        </p:txBody>
      </p:sp>
    </p:spTree>
    <p:extLst>
      <p:ext uri="{BB962C8B-B14F-4D97-AF65-F5344CB8AC3E}">
        <p14:creationId xmlns:p14="http://schemas.microsoft.com/office/powerpoint/2010/main" val="215432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BLE signals can be used to track distance to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Find my X</a:t>
            </a:r>
          </a:p>
          <a:p>
            <a:pPr lvl="1"/>
            <a:r>
              <a:rPr lang="en-US" sz="2800" dirty="0"/>
              <a:t>Tile, </a:t>
            </a:r>
            <a:r>
              <a:rPr lang="en-US" sz="2800" dirty="0" err="1"/>
              <a:t>AirTag</a:t>
            </a:r>
            <a:r>
              <a:rPr lang="en-US" sz="2800" dirty="0"/>
              <a:t>: find my keys</a:t>
            </a:r>
          </a:p>
          <a:p>
            <a:pPr lvl="1"/>
            <a:r>
              <a:rPr lang="en-US" sz="2800" dirty="0"/>
              <a:t>Apple: find my device</a:t>
            </a:r>
          </a:p>
          <a:p>
            <a:endParaRPr lang="en-US" sz="3200" dirty="0"/>
          </a:p>
          <a:p>
            <a:r>
              <a:rPr lang="en-US" sz="3200" dirty="0"/>
              <a:t>Find devices nearby</a:t>
            </a:r>
          </a:p>
          <a:p>
            <a:pPr lvl="1"/>
            <a:r>
              <a:rPr lang="en-US" sz="2800" dirty="0"/>
              <a:t>Get a sense of distance to the device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61060-4CF5-402F-916A-53B5E45CC9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884" y="1870075"/>
            <a:ext cx="2424116" cy="2424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4EFC2-9661-2049-90BD-0D259EC8A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30" t="22716"/>
          <a:stretch/>
        </p:blipFill>
        <p:spPr>
          <a:xfrm>
            <a:off x="8155707" y="1261865"/>
            <a:ext cx="1547953" cy="273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4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1D39-2E54-154F-8380-47E19EB4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6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The promised </a:t>
            </a:r>
            <a:r>
              <a:rPr lang="en-US" sz="3200" dirty="0" err="1"/>
              <a:t>nRF</a:t>
            </a:r>
            <a:r>
              <a:rPr lang="en-US" sz="3200" dirty="0"/>
              <a:t> Connect 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BFBB-7F3A-CA44-991A-5AFD87320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4" y="1325563"/>
            <a:ext cx="10515600" cy="51937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Work in pairs with your neighbor</a:t>
            </a:r>
          </a:p>
          <a:p>
            <a:r>
              <a:rPr lang="en-US" sz="2400" dirty="0"/>
              <a:t>Open </a:t>
            </a:r>
            <a:r>
              <a:rPr lang="en-US" sz="2400" dirty="0" err="1"/>
              <a:t>nRF</a:t>
            </a:r>
            <a:r>
              <a:rPr lang="en-US" sz="2400" dirty="0"/>
              <a:t> Connect app on both smartphones</a:t>
            </a:r>
          </a:p>
          <a:p>
            <a:r>
              <a:rPr lang="en-US" sz="2400" dirty="0"/>
              <a:t>1 person becomes Advertiser </a:t>
            </a:r>
          </a:p>
          <a:p>
            <a:r>
              <a:rPr lang="en-US" sz="2400" dirty="0"/>
              <a:t>Other person becomes Scanner </a:t>
            </a:r>
          </a:p>
          <a:p>
            <a:endParaRPr lang="en-US" sz="2400" dirty="0"/>
          </a:p>
          <a:p>
            <a:r>
              <a:rPr lang="en-US" sz="2400" dirty="0"/>
              <a:t>Advertiser:</a:t>
            </a:r>
          </a:p>
          <a:p>
            <a:pPr lvl="1"/>
            <a:r>
              <a:rPr lang="en-US" dirty="0"/>
              <a:t>Go to Peripheral</a:t>
            </a:r>
          </a:p>
          <a:p>
            <a:pPr lvl="1"/>
            <a:r>
              <a:rPr lang="en-US" dirty="0"/>
              <a:t>Set a name for your Advertiser</a:t>
            </a:r>
          </a:p>
          <a:p>
            <a:pPr lvl="1"/>
            <a:r>
              <a:rPr lang="en-US" dirty="0"/>
              <a:t>Start Advertising</a:t>
            </a:r>
          </a:p>
          <a:p>
            <a:pPr lvl="1"/>
            <a:endParaRPr lang="en-US" sz="1800" dirty="0"/>
          </a:p>
          <a:p>
            <a:r>
              <a:rPr lang="en-US" sz="2400" dirty="0"/>
              <a:t>Scanner:</a:t>
            </a:r>
          </a:p>
          <a:p>
            <a:pPr lvl="1"/>
            <a:r>
              <a:rPr lang="en-US" dirty="0"/>
              <a:t>Start scan (Play button on top right)</a:t>
            </a:r>
          </a:p>
          <a:p>
            <a:pPr lvl="1"/>
            <a:r>
              <a:rPr lang="en-US" dirty="0"/>
              <a:t>Filter by Advertiser’s name</a:t>
            </a:r>
          </a:p>
          <a:p>
            <a:pPr lvl="1"/>
            <a:r>
              <a:rPr lang="en-US" dirty="0"/>
              <a:t>Go to RSSI viewer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D8E4D-3524-4144-8C2A-AE52011D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15</a:t>
            </a:fld>
            <a:endParaRPr lang="en-US"/>
          </a:p>
        </p:txBody>
      </p:sp>
      <p:pic>
        <p:nvPicPr>
          <p:cNvPr id="5" name="RPReplay_Final1675658618">
            <a:hlinkClick r:id="" action="ppaction://media"/>
            <a:extLst>
              <a:ext uri="{FF2B5EF4-FFF2-40B4-BE49-F238E27FC236}">
                <a16:creationId xmlns:a16="http://schemas.microsoft.com/office/drawing/2014/main" id="{039ABE93-6207-D740-BB54-175746A044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5879" y="186627"/>
            <a:ext cx="2694520" cy="5540375"/>
          </a:xfrm>
          <a:prstGeom prst="rect">
            <a:avLst/>
          </a:prstGeom>
        </p:spPr>
      </p:pic>
      <p:pic>
        <p:nvPicPr>
          <p:cNvPr id="6" name="RPReplay_Final1675689009">
            <a:hlinkClick r:id="" action="ppaction://media"/>
            <a:extLst>
              <a:ext uri="{FF2B5EF4-FFF2-40B4-BE49-F238E27FC236}">
                <a16:creationId xmlns:a16="http://schemas.microsoft.com/office/drawing/2014/main" id="{976B5B50-7F5A-424F-A103-BE314F8A5D6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8002" y="186627"/>
            <a:ext cx="2706063" cy="554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B9730-6E21-7146-8994-F263D910B35E}"/>
              </a:ext>
            </a:extLst>
          </p:cNvPr>
          <p:cNvSpPr txBox="1"/>
          <p:nvPr/>
        </p:nvSpPr>
        <p:spPr>
          <a:xfrm>
            <a:off x="7162798" y="5858933"/>
            <a:ext cx="115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Advertiser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C3D4B-7087-0942-BEBD-91250A0D6FCE}"/>
              </a:ext>
            </a:extLst>
          </p:cNvPr>
          <p:cNvSpPr txBox="1"/>
          <p:nvPr/>
        </p:nvSpPr>
        <p:spPr>
          <a:xfrm>
            <a:off x="10275062" y="5858933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Scanner</a:t>
            </a:r>
          </a:p>
        </p:txBody>
      </p:sp>
    </p:spTree>
    <p:extLst>
      <p:ext uri="{BB962C8B-B14F-4D97-AF65-F5344CB8AC3E}">
        <p14:creationId xmlns:p14="http://schemas.microsoft.com/office/powerpoint/2010/main" val="40786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22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0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8691-9714-1A49-84DD-D51B39CE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RSSI and some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18A1-0E8C-0D46-B25D-4A339FF6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3533" cy="4351338"/>
          </a:xfrm>
        </p:spPr>
        <p:txBody>
          <a:bodyPr/>
          <a:lstStyle/>
          <a:p>
            <a:r>
              <a:rPr lang="en-US" b="1" dirty="0"/>
              <a:t>RSSI (Received Signal Strength Indicator)</a:t>
            </a:r>
            <a:r>
              <a:rPr lang="en-US" dirty="0"/>
              <a:t>: Strength of beacon’s signal as seen on receiving device</a:t>
            </a:r>
          </a:p>
          <a:p>
            <a:endParaRPr lang="en-US" dirty="0"/>
          </a:p>
          <a:p>
            <a:r>
              <a:rPr lang="en-US" dirty="0"/>
              <a:t>What’s the lowest RSSI value you notice? How close to the advertiser is this?</a:t>
            </a:r>
          </a:p>
          <a:p>
            <a:endParaRPr lang="en-US" dirty="0"/>
          </a:p>
          <a:p>
            <a:r>
              <a:rPr lang="en-US" dirty="0"/>
              <a:t>What do you notice about RSSI when moving away from the advertiser?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FDC6C-BD32-D241-9AC2-8F26C244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35C8-BD64-5A44-AFE6-35B4C8CAE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5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Intuition on using signal strength to find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1D254-FCDE-7146-83D1-872305EA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568"/>
            <a:ext cx="10515600" cy="2066742"/>
          </a:xfrm>
        </p:spPr>
        <p:txBody>
          <a:bodyPr>
            <a:normAutofit/>
          </a:bodyPr>
          <a:lstStyle/>
          <a:p>
            <a:r>
              <a:rPr lang="en-US" b="1" dirty="0"/>
              <a:t>RSSI (Received Signal Strength Indicator)</a:t>
            </a:r>
            <a:r>
              <a:rPr lang="en-US" dirty="0"/>
              <a:t>: Strength of beacon’s signal as seen on receiving device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17B46-5E2D-3340-94F2-97EA39F9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1225F-4F2A-0944-BECC-DCF0B2FACE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106" y="3678239"/>
            <a:ext cx="1729848" cy="1729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3CC7C4-48D9-EB4B-A8AB-EAE7DDEB2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6484" y="2943554"/>
            <a:ext cx="2070580" cy="24494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830CFE-2E17-3241-A3E5-99E81CC3692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29954" y="4543163"/>
            <a:ext cx="816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155790-D418-5146-91BD-950AE1BC8770}"/>
              </a:ext>
            </a:extLst>
          </p:cNvPr>
          <p:cNvSpPr txBox="1"/>
          <p:nvPr/>
        </p:nvSpPr>
        <p:spPr>
          <a:xfrm>
            <a:off x="2029954" y="3701598"/>
            <a:ext cx="3757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Measured Power: -20dBm</a:t>
            </a:r>
          </a:p>
          <a:p>
            <a:r>
              <a:rPr lang="en-US" dirty="0"/>
              <a:t>factory-calibrated, read-only constant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FB27BA-258C-6B44-BCDD-49BE6D4561E9}"/>
              </a:ext>
            </a:extLst>
          </p:cNvPr>
          <p:cNvSpPr/>
          <p:nvPr/>
        </p:nvSpPr>
        <p:spPr>
          <a:xfrm>
            <a:off x="0" y="5203468"/>
            <a:ext cx="64346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“Hey you should be getting an </a:t>
            </a:r>
          </a:p>
          <a:p>
            <a:pPr algn="ctr"/>
            <a:r>
              <a:rPr lang="en-US" sz="2400" dirty="0"/>
              <a:t>RSSI of -20dBm at 1m distance</a:t>
            </a:r>
          </a:p>
          <a:p>
            <a:pPr algn="ctr"/>
            <a:r>
              <a:rPr lang="en-US" sz="2400" dirty="0"/>
              <a:t>from me”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4BB1E-0DE1-9847-95C3-2B69830E09CC}"/>
              </a:ext>
            </a:extLst>
          </p:cNvPr>
          <p:cNvSpPr txBox="1"/>
          <p:nvPr/>
        </p:nvSpPr>
        <p:spPr>
          <a:xfrm>
            <a:off x="8161579" y="3701598"/>
            <a:ext cx="20322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RSSI from </a:t>
            </a:r>
          </a:p>
          <a:p>
            <a:r>
              <a:rPr lang="en-US" sz="2400" dirty="0"/>
              <a:t>received signal</a:t>
            </a:r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6F814-203F-AD4E-88D7-C9216B575D03}"/>
              </a:ext>
            </a:extLst>
          </p:cNvPr>
          <p:cNvSpPr txBox="1"/>
          <p:nvPr/>
        </p:nvSpPr>
        <p:spPr>
          <a:xfrm>
            <a:off x="7604872" y="5572799"/>
            <a:ext cx="3030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roughly figure out </a:t>
            </a:r>
          </a:p>
          <a:p>
            <a:r>
              <a:rPr lang="en-US" sz="2400" dirty="0"/>
              <a:t>how far the beacon 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E2EA70-2DE8-8F47-883A-312063D59FD0}"/>
              </a:ext>
            </a:extLst>
          </p:cNvPr>
          <p:cNvCxnSpPr>
            <a:cxnSpLocks/>
          </p:cNvCxnSpPr>
          <p:nvPr/>
        </p:nvCxnSpPr>
        <p:spPr>
          <a:xfrm>
            <a:off x="5384800" y="4402667"/>
            <a:ext cx="2220072" cy="1132081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B817DB-92F4-DB4C-A249-C178E29EB069}"/>
              </a:ext>
            </a:extLst>
          </p:cNvPr>
          <p:cNvCxnSpPr>
            <a:cxnSpLocks/>
          </p:cNvCxnSpPr>
          <p:nvPr/>
        </p:nvCxnSpPr>
        <p:spPr>
          <a:xfrm flipH="1">
            <a:off x="8161579" y="4402667"/>
            <a:ext cx="449022" cy="1132081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88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74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Problem with RSSI-based distance – not accurate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1316038"/>
            <a:ext cx="3204988" cy="5029200"/>
          </a:xfrm>
        </p:spPr>
        <p:txBody>
          <a:bodyPr/>
          <a:lstStyle/>
          <a:p>
            <a:r>
              <a:rPr lang="en-US" dirty="0"/>
              <a:t>Pathloss is NOT only due to distance</a:t>
            </a:r>
          </a:p>
          <a:p>
            <a:endParaRPr lang="en-US" dirty="0"/>
          </a:p>
          <a:p>
            <a:r>
              <a:rPr lang="en-US" dirty="0"/>
              <a:t>RSSI is way worse at this than you hope it would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FE37D5-D66C-4031-BB99-24775ABF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729" y="1259875"/>
            <a:ext cx="7452586" cy="50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0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Apple uses BLE on its devices to implement “Continuity”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33" y="1676402"/>
            <a:ext cx="10515600" cy="4991630"/>
          </a:xfrm>
        </p:spPr>
        <p:txBody>
          <a:bodyPr>
            <a:normAutofit/>
          </a:bodyPr>
          <a:lstStyle/>
          <a:p>
            <a:r>
              <a:rPr lang="en-US" sz="3200" dirty="0"/>
              <a:t>Key part of Apple’s “ecosystem”, including:</a:t>
            </a:r>
          </a:p>
          <a:p>
            <a:endParaRPr lang="en-US" sz="3200" dirty="0"/>
          </a:p>
          <a:p>
            <a:r>
              <a:rPr lang="en-US" sz="3200" dirty="0"/>
              <a:t>Handoff</a:t>
            </a:r>
          </a:p>
          <a:p>
            <a:pPr lvl="1"/>
            <a:r>
              <a:rPr lang="en-US" sz="2800" dirty="0"/>
              <a:t>start tasks on one device and continue on another device</a:t>
            </a:r>
          </a:p>
          <a:p>
            <a:r>
              <a:rPr lang="en-US" sz="3200" dirty="0"/>
              <a:t>Universal Clipboard, </a:t>
            </a:r>
          </a:p>
          <a:p>
            <a:pPr lvl="1"/>
            <a:r>
              <a:rPr lang="en-US" sz="2800" dirty="0"/>
              <a:t>copying of data from one Apple device and pasting on another</a:t>
            </a:r>
          </a:p>
          <a:p>
            <a:r>
              <a:rPr lang="en-US" sz="3200" dirty="0"/>
              <a:t>iPhone Cellular Calls</a:t>
            </a:r>
          </a:p>
          <a:p>
            <a:pPr lvl="1"/>
            <a:r>
              <a:rPr lang="en-US" sz="2800" dirty="0"/>
              <a:t>make calls using iPhone’s cellular connection on Mac or iPad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7DC4D1-C483-224F-BC8A-7AD35BFB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359432"/>
            <a:ext cx="3310467" cy="148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8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959-C62E-4F8A-8D4C-BEF087A7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BE37-7B8E-47BF-A4AD-CD288F601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Recap BLE intro lecture</a:t>
            </a:r>
          </a:p>
          <a:p>
            <a:endParaRPr lang="en-US" sz="2400" dirty="0"/>
          </a:p>
          <a:p>
            <a:r>
              <a:rPr lang="en-US" sz="2400" dirty="0"/>
              <a:t>Find answers to some questions!</a:t>
            </a:r>
          </a:p>
          <a:p>
            <a:endParaRPr lang="en-US" sz="2400" dirty="0"/>
          </a:p>
          <a:p>
            <a:pPr lvl="1"/>
            <a:r>
              <a:rPr lang="en-US" dirty="0"/>
              <a:t>What are the real-world use cases of advertisements?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much energy do advertisements take?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probability of receiving a packet?</a:t>
            </a:r>
          </a:p>
          <a:p>
            <a:pPr lvl="2"/>
            <a:r>
              <a:rPr lang="en-US" dirty="0"/>
              <a:t>What is the probability of receiving data?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6CAC-B34E-4A3F-AB6B-24F84A05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47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8644-E0F8-4410-B551-61867246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Uses BLE Manufacturer Specific Data to 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02FB-F6F0-43C9-81CC-056CF1A4F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with only </a:t>
            </a:r>
            <a:r>
              <a:rPr lang="en-US" i="1" dirty="0"/>
              <a:t>nearby</a:t>
            </a:r>
            <a:r>
              <a:rPr lang="en-US" dirty="0"/>
              <a:t> devices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0A6E5-8180-4EFB-98B8-73975F4D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1373B-25A7-4929-8B3E-E17472A8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584" y="2328429"/>
            <a:ext cx="3670416" cy="2675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9EF08B-ADF0-48B9-BC74-6D5C272669E9}"/>
              </a:ext>
            </a:extLst>
          </p:cNvPr>
          <p:cNvSpPr txBox="1"/>
          <p:nvPr/>
        </p:nvSpPr>
        <p:spPr>
          <a:xfrm>
            <a:off x="360947" y="6326485"/>
            <a:ext cx="10628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Martin, Jeremy, et al. "Handoff all your privacy–a review of apple’s </a:t>
            </a:r>
            <a:r>
              <a:rPr lang="en-US" sz="12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low energy continuity protocol." </a:t>
            </a:r>
            <a:r>
              <a:rPr lang="en-US" sz="12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Proceedings on Privacy Enhancing Technologies</a:t>
            </a:r>
            <a:r>
              <a:rPr 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2019.4 (2019): 34-53.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2620D-A8CA-4196-A3FD-6BDF635F4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45" y="3429000"/>
            <a:ext cx="4776912" cy="2321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211093-F12F-4236-A82B-D8518FD67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802" y="2903789"/>
            <a:ext cx="2170236" cy="1885860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89D122A5-597F-4309-80B8-47DB450AD4C0}"/>
              </a:ext>
            </a:extLst>
          </p:cNvPr>
          <p:cNvSpPr/>
          <p:nvPr/>
        </p:nvSpPr>
        <p:spPr>
          <a:xfrm>
            <a:off x="7760038" y="2647880"/>
            <a:ext cx="731113" cy="2230138"/>
          </a:xfrm>
          <a:prstGeom prst="leftBrace">
            <a:avLst>
              <a:gd name="adj1" fmla="val 8333"/>
              <a:gd name="adj2" fmla="val 812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0CA6D-7DF6-8941-9674-005A31E965C1}"/>
              </a:ext>
            </a:extLst>
          </p:cNvPr>
          <p:cNvSpPr/>
          <p:nvPr/>
        </p:nvSpPr>
        <p:spPr>
          <a:xfrm>
            <a:off x="499845" y="4789649"/>
            <a:ext cx="1328955" cy="324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6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E91C-2665-4AAD-9B37-2898D30D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Communication: Exposure Notifications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D75AC-2E97-4CB0-9453-FD0CEF131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Apple and Google collaboration to use phones for contact tracing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Government/healthcare system required on backend to flag sick people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0CD66-D3EB-4C2D-A779-2D6F52A42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59C89-30D0-45CB-B9AC-64498690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7823" y="3671253"/>
            <a:ext cx="4192172" cy="30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9DB5E-2CA5-AA43-BD41-EDE40419B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6" y="3756004"/>
            <a:ext cx="4609150" cy="28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3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C5130A-2E27-7548-A2C0-55739E14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48"/>
          <a:stretch/>
        </p:blipFill>
        <p:spPr>
          <a:xfrm>
            <a:off x="304799" y="169333"/>
            <a:ext cx="11887201" cy="65193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8796B-1E24-F34B-929E-03E3A818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3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3A0A25-4074-5A4B-9A50-B96EFF512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9426"/>
            <a:ext cx="12192000" cy="65420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8796B-1E24-F34B-929E-03E3A818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4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6E97-9C90-44CE-A19D-F8A92746D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342"/>
            <a:ext cx="10515600" cy="1325563"/>
          </a:xfrm>
        </p:spPr>
        <p:txBody>
          <a:bodyPr/>
          <a:lstStyle/>
          <a:p>
            <a:r>
              <a:rPr lang="en-US" dirty="0"/>
              <a:t>Sensor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22242-2964-43F6-AEBA-7BEEBF65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011152" cy="5029200"/>
          </a:xfrm>
        </p:spPr>
        <p:txBody>
          <a:bodyPr/>
          <a:lstStyle/>
          <a:p>
            <a:r>
              <a:rPr lang="en-US" dirty="0"/>
              <a:t>Report data so gateways and users can retrieve it simultaneously</a:t>
            </a:r>
          </a:p>
          <a:p>
            <a:pPr lvl="1"/>
            <a:r>
              <a:rPr lang="en-US" dirty="0"/>
              <a:t>Easy introspection during a deployment</a:t>
            </a:r>
          </a:p>
          <a:p>
            <a:pPr lvl="1"/>
            <a:r>
              <a:rPr lang="en-US" dirty="0"/>
              <a:t>Satisfy users’ curiosity</a:t>
            </a:r>
          </a:p>
          <a:p>
            <a:pPr lvl="1"/>
            <a:endParaRPr lang="en-US" dirty="0"/>
          </a:p>
          <a:p>
            <a:r>
              <a:rPr lang="en-US" dirty="0"/>
              <a:t>Ignore difficult questions about networking</a:t>
            </a:r>
          </a:p>
          <a:p>
            <a:pPr lvl="1"/>
            <a:r>
              <a:rPr lang="en-US" dirty="0"/>
              <a:t>Just broadcast the data!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3F7E6-2145-41C1-8839-DD9716F6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DCBC5-AECC-4965-AC93-B6AA7CA97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3026" y="1143000"/>
            <a:ext cx="5807368" cy="316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78080-826D-4749-8857-41FF450A9D6E}"/>
              </a:ext>
            </a:extLst>
          </p:cNvPr>
          <p:cNvSpPr txBox="1"/>
          <p:nvPr/>
        </p:nvSpPr>
        <p:spPr>
          <a:xfrm>
            <a:off x="607595" y="5615582"/>
            <a:ext cx="6737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DeBruin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Samuel, et al.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Powerblade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low-profile, true-power, plug-through energy meter."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13th ACM Conference on Embedded Networked Sensor Systems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04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b="1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22184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89DF1-0DF1-4929-BA1C-3B3A6A88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Paper: power measurements of BLE advertisements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A4743-0744-4075-AE24-E24B197C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Schrader, Raphael, et al. "Advertising power consumption of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low energy systems."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2016 3rd International Symposium on Wireless Systems within the Conferences on Intelligent Data Acquisition and Advanced Computing Systems (IDAACS-SWS)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2016.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106B60-6BB9-44A6-9901-572C2D21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75E47-F9D7-409C-8339-A6C19081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6" y="3336991"/>
            <a:ext cx="9670021" cy="324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4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B8F5-DCEA-465A-92A2-2FC40251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27"/>
            <a:ext cx="10515600" cy="1325563"/>
          </a:xfrm>
        </p:spPr>
        <p:txBody>
          <a:bodyPr/>
          <a:lstStyle/>
          <a:p>
            <a:r>
              <a:rPr lang="en-US" dirty="0"/>
              <a:t>Energy model for BLE advertisements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4BE55-DD68-466C-BAD0-41326A88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52F16-A73C-4CD4-AD16-6A4D8072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95" y="1000490"/>
            <a:ext cx="10856272" cy="3296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BCFED-1A2E-4CC8-8C6F-F9F19120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872" y="4137963"/>
            <a:ext cx="3740928" cy="22998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3D4071-5F5F-43B4-825B-D613A2F0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4403558"/>
            <a:ext cx="6587289" cy="1768642"/>
          </a:xfrm>
        </p:spPr>
        <p:txBody>
          <a:bodyPr/>
          <a:lstStyle/>
          <a:p>
            <a:r>
              <a:rPr lang="en-US" dirty="0"/>
              <a:t>Creates a set of states and metrics for how much power each uses and for what duration</a:t>
            </a:r>
          </a:p>
          <a:p>
            <a:pPr lvl="1"/>
            <a:r>
              <a:rPr lang="en-US" dirty="0"/>
              <a:t>power * duration = energy</a:t>
            </a:r>
          </a:p>
        </p:txBody>
      </p:sp>
    </p:spTree>
    <p:extLst>
      <p:ext uri="{BB962C8B-B14F-4D97-AF65-F5344CB8AC3E}">
        <p14:creationId xmlns:p14="http://schemas.microsoft.com/office/powerpoint/2010/main" val="802620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687A-D9ED-4B81-87B8-6C6F7FA8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3967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Power measured for BLE adv states for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08EC-0A18-46D0-BE5F-1B3FB86D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653" y="1690688"/>
            <a:ext cx="7351072" cy="5029200"/>
          </a:xfrm>
        </p:spPr>
        <p:txBody>
          <a:bodyPr/>
          <a:lstStyle/>
          <a:p>
            <a:r>
              <a:rPr lang="en-US" dirty="0"/>
              <a:t>Power use and duration energy measured on</a:t>
            </a:r>
          </a:p>
          <a:p>
            <a:pPr lvl="1"/>
            <a:r>
              <a:rPr lang="en-US" dirty="0"/>
              <a:t>nRF51 Development Kit (nRF51822 System-on-Chip)</a:t>
            </a:r>
          </a:p>
          <a:p>
            <a:pPr lvl="1"/>
            <a:r>
              <a:rPr lang="en-US" dirty="0"/>
              <a:t>nRF52 DK (nRF52832 SoC)</a:t>
            </a:r>
          </a:p>
          <a:p>
            <a:r>
              <a:rPr lang="en-US" dirty="0"/>
              <a:t>Developed by Nordic Semiconductor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AC10A-3317-473B-9CDC-6BE5F2E3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30A59-E318-422E-AFFF-BC02AC30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725" y="1972733"/>
            <a:ext cx="4314949" cy="302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C6FC1-92A1-DF42-914A-9DD1FEA6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62399"/>
            <a:ext cx="3967053" cy="223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5E6B34-5B4A-9E43-993E-6D580707E36E}"/>
              </a:ext>
            </a:extLst>
          </p:cNvPr>
          <p:cNvSpPr txBox="1"/>
          <p:nvPr/>
        </p:nvSpPr>
        <p:spPr>
          <a:xfrm>
            <a:off x="1878712" y="6230434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nRF51 DK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0D4AD6-E775-C34F-BD0D-4A7B19837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23" y="5210200"/>
            <a:ext cx="987399" cy="987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7E9E6F-43CB-1B41-9660-8DB474DCD27E}"/>
              </a:ext>
            </a:extLst>
          </p:cNvPr>
          <p:cNvSpPr txBox="1"/>
          <p:nvPr/>
        </p:nvSpPr>
        <p:spPr>
          <a:xfrm>
            <a:off x="5662904" y="6197599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nRF51822 SoC</a:t>
            </a:r>
          </a:p>
        </p:txBody>
      </p:sp>
    </p:spTree>
    <p:extLst>
      <p:ext uri="{BB962C8B-B14F-4D97-AF65-F5344CB8AC3E}">
        <p14:creationId xmlns:p14="http://schemas.microsoft.com/office/powerpoint/2010/main" val="1956677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0E8147-17E1-AF44-AD07-ADC4B080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793" y="5444219"/>
            <a:ext cx="1606249" cy="1277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E51044-C3A8-3446-B0B9-E27AEE35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2933" dirty="0"/>
              <a:t>How much energy does it cost to send data over advertisements?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68955-A2C9-C74D-A53B-6DDC7E595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5302138" cy="52133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nRF51822 SoC</a:t>
            </a:r>
          </a:p>
          <a:p>
            <a:pPr lvl="1"/>
            <a:r>
              <a:rPr lang="en-US" dirty="0"/>
              <a:t>Maximum payload size</a:t>
            </a:r>
          </a:p>
          <a:p>
            <a:pPr lvl="1"/>
            <a:r>
              <a:rPr lang="en-US" dirty="0"/>
              <a:t>+4 dBm transmit power</a:t>
            </a:r>
          </a:p>
          <a:p>
            <a:pPr lvl="1"/>
            <a:r>
              <a:rPr lang="en-US" dirty="0"/>
              <a:t>Connectable advertisement</a:t>
            </a:r>
          </a:p>
          <a:p>
            <a:pPr lvl="1"/>
            <a:r>
              <a:rPr lang="en-US" dirty="0"/>
              <a:t>Sleep power 11 µW</a:t>
            </a:r>
          </a:p>
          <a:p>
            <a:pPr marL="795847" lvl="1" indent="0">
              <a:buNone/>
            </a:pPr>
            <a:endParaRPr lang="en-US" dirty="0"/>
          </a:p>
          <a:p>
            <a:r>
              <a:rPr lang="en-US" dirty="0"/>
              <a:t>One packet per second example:</a:t>
            </a:r>
          </a:p>
          <a:p>
            <a:pPr lvl="1"/>
            <a:r>
              <a:rPr lang="en-US" dirty="0"/>
              <a:t>110 µW average</a:t>
            </a:r>
          </a:p>
          <a:p>
            <a:pPr lvl="1"/>
            <a:r>
              <a:rPr lang="en-US" b="1" dirty="0"/>
              <a:t>~270 days</a:t>
            </a:r>
            <a:r>
              <a:rPr lang="en-US" dirty="0"/>
              <a:t> on a CR2032</a:t>
            </a:r>
          </a:p>
          <a:p>
            <a:pPr lvl="1"/>
            <a:endParaRPr lang="en-US" dirty="0"/>
          </a:p>
          <a:p>
            <a:r>
              <a:rPr lang="en-US" dirty="0"/>
              <a:t>One packet per minute example:</a:t>
            </a:r>
          </a:p>
          <a:p>
            <a:pPr lvl="1"/>
            <a:r>
              <a:rPr lang="en-US" dirty="0"/>
              <a:t>13 µW average</a:t>
            </a:r>
          </a:p>
          <a:p>
            <a:pPr lvl="1"/>
            <a:r>
              <a:rPr lang="en-US" b="1" dirty="0"/>
              <a:t>~2250 days (6yrs)</a:t>
            </a:r>
            <a:r>
              <a:rPr lang="en-US" dirty="0"/>
              <a:t> on a CR2032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D18DF-CC9D-5E4F-B011-A604F7AB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5AA2A-18BB-DF41-AC26-58705975D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599" y="1348895"/>
            <a:ext cx="6096000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FEF0C-B3F9-EF46-AB87-32D71477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866" y="3783259"/>
            <a:ext cx="6096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Recap</a:t>
            </a:r>
          </a:p>
          <a:p>
            <a:endParaRPr lang="en-US" dirty="0"/>
          </a:p>
          <a:p>
            <a:r>
              <a:rPr lang="en-US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204527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b="1" dirty="0"/>
              <a:t>Packet Collisions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6953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01DA-BD4F-4B0E-A334-81CCA230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network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3B2A-DA48-4669-A69C-0E644725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odds that a transmitted advertisement will be received?</a:t>
            </a:r>
          </a:p>
          <a:p>
            <a:pPr lvl="1"/>
            <a:r>
              <a:rPr lang="en-US" sz="2800" dirty="0"/>
              <a:t>Packet reception rate</a:t>
            </a:r>
          </a:p>
          <a:p>
            <a:endParaRPr lang="en-US" dirty="0"/>
          </a:p>
          <a:p>
            <a:r>
              <a:rPr lang="en-US" dirty="0"/>
              <a:t>If M redundant advertisements are sent instead, what are the odds that at least one is received?</a:t>
            </a:r>
          </a:p>
          <a:p>
            <a:pPr lvl="1"/>
            <a:r>
              <a:rPr lang="en-US" sz="2800" dirty="0"/>
              <a:t>Data reception rate</a:t>
            </a:r>
          </a:p>
          <a:p>
            <a:endParaRPr lang="en-US" dirty="0"/>
          </a:p>
          <a:p>
            <a:r>
              <a:rPr lang="en-US" dirty="0"/>
              <a:t>How do these odds vary with number of devices, advertising interval, and packet size?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144E3-2448-435C-9256-99FB3862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8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ED0D-4667-F045-9C2A-57FF54DE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BLE advertisements are periodic, broadcast transmissions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F080E-C8CE-5741-BE43-BB045A034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Advertisement events occur periodically (</a:t>
            </a:r>
            <a:r>
              <a:rPr lang="en-US" sz="2400" dirty="0" err="1"/>
              <a:t>T</a:t>
            </a:r>
            <a:r>
              <a:rPr lang="en-US" sz="2400" baseline="-25000" dirty="0" err="1"/>
              <a:t>adv_interval</a:t>
            </a:r>
            <a:r>
              <a:rPr lang="en-US" sz="2400" dirty="0"/>
              <a:t>: 20 </a:t>
            </a:r>
            <a:r>
              <a:rPr lang="en-US" sz="2400" dirty="0" err="1"/>
              <a:t>ms</a:t>
            </a:r>
            <a:r>
              <a:rPr lang="en-US" sz="2400" dirty="0"/>
              <a:t>–10 s).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Random delay appended before each transmission (</a:t>
            </a:r>
            <a:r>
              <a:rPr lang="en-US" sz="2400" dirty="0" err="1"/>
              <a:t>t</a:t>
            </a:r>
            <a:r>
              <a:rPr lang="en-US" sz="2400" baseline="-25000" dirty="0" err="1"/>
              <a:t>adv_delay</a:t>
            </a:r>
            <a:r>
              <a:rPr lang="en-US" sz="2400" dirty="0"/>
              <a:t>: 0–10 </a:t>
            </a:r>
            <a:r>
              <a:rPr lang="en-US" sz="2400" dirty="0" err="1"/>
              <a:t>ms</a:t>
            </a:r>
            <a:r>
              <a:rPr lang="en-US" sz="2400" dirty="0"/>
              <a:t>).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Data payload of up to 31 bytes.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C40D-FDD2-5B46-B8C3-3EFF91B4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EF7125-6D73-AB44-9C00-B89A9CDF156D}"/>
              </a:ext>
            </a:extLst>
          </p:cNvPr>
          <p:cNvCxnSpPr/>
          <p:nvPr/>
        </p:nvCxnSpPr>
        <p:spPr>
          <a:xfrm>
            <a:off x="1379279" y="5177433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6BD684-3443-E045-9EFF-8A525DB7BBCB}"/>
              </a:ext>
            </a:extLst>
          </p:cNvPr>
          <p:cNvSpPr txBox="1"/>
          <p:nvPr/>
        </p:nvSpPr>
        <p:spPr>
          <a:xfrm>
            <a:off x="642089" y="4972249"/>
            <a:ext cx="112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F56F7B-BAD7-9744-9A27-788F9CB5DAC1}"/>
              </a:ext>
            </a:extLst>
          </p:cNvPr>
          <p:cNvSpPr/>
          <p:nvPr/>
        </p:nvSpPr>
        <p:spPr>
          <a:xfrm>
            <a:off x="1767840" y="4069081"/>
            <a:ext cx="228600" cy="110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23367-D1C9-6849-A911-C1352E7F7865}"/>
              </a:ext>
            </a:extLst>
          </p:cNvPr>
          <p:cNvSpPr/>
          <p:nvPr/>
        </p:nvSpPr>
        <p:spPr>
          <a:xfrm>
            <a:off x="5926824" y="4069080"/>
            <a:ext cx="228600" cy="110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C0FA76-E378-A64D-99B1-459B03EE0071}"/>
              </a:ext>
            </a:extLst>
          </p:cNvPr>
          <p:cNvSpPr/>
          <p:nvPr/>
        </p:nvSpPr>
        <p:spPr>
          <a:xfrm>
            <a:off x="10085808" y="4069078"/>
            <a:ext cx="228600" cy="110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E63515-8826-F74D-85F0-6070506C9203}"/>
              </a:ext>
            </a:extLst>
          </p:cNvPr>
          <p:cNvGrpSpPr/>
          <p:nvPr/>
        </p:nvGrpSpPr>
        <p:grpSpPr>
          <a:xfrm>
            <a:off x="1767840" y="5184692"/>
            <a:ext cx="4158984" cy="857316"/>
            <a:chOff x="3441524" y="1701209"/>
            <a:chExt cx="2260950" cy="6429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1F8318-F824-7048-9E2D-D8F637ED3A0D}"/>
                </a:ext>
              </a:extLst>
            </p:cNvPr>
            <p:cNvSpPr txBox="1"/>
            <p:nvPr/>
          </p:nvSpPr>
          <p:spPr>
            <a:xfrm>
              <a:off x="4152179" y="1847062"/>
              <a:ext cx="83964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adv_interval</a:t>
              </a:r>
              <a:endParaRPr lang="en-US" sz="2400" baseline="-250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6DE3A0-DD1C-AD4C-B0E3-B14E72EC2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24B32C-055B-724C-B716-32783F9A3AF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3441525" y="2020186"/>
              <a:ext cx="71065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1488651-0F22-F341-8B36-E68046FF287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D3F8E6-2554-514D-9CC8-1623FBCFDD5C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>
              <a:off x="4991819" y="2020186"/>
              <a:ext cx="71065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31F54A-5962-9644-889E-0A0B69529D2E}"/>
              </a:ext>
            </a:extLst>
          </p:cNvPr>
          <p:cNvSpPr txBox="1"/>
          <p:nvPr/>
        </p:nvSpPr>
        <p:spPr>
          <a:xfrm>
            <a:off x="3075080" y="5791647"/>
            <a:ext cx="1544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+ </a:t>
            </a:r>
            <a:r>
              <a:rPr lang="en-US" sz="1600" dirty="0" err="1"/>
              <a:t>t</a:t>
            </a:r>
            <a:r>
              <a:rPr lang="en-US" sz="1600" baseline="-25000" dirty="0" err="1"/>
              <a:t>adv_delay</a:t>
            </a:r>
            <a:endParaRPr lang="en-US" sz="1600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655EE-8C63-4E4F-B687-7B5DC3FFB003}"/>
              </a:ext>
            </a:extLst>
          </p:cNvPr>
          <p:cNvSpPr txBox="1"/>
          <p:nvPr/>
        </p:nvSpPr>
        <p:spPr>
          <a:xfrm>
            <a:off x="745959" y="3281619"/>
            <a:ext cx="2201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advertisement event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62EBBB-54EC-004B-9678-94C4E813AF88}"/>
              </a:ext>
            </a:extLst>
          </p:cNvPr>
          <p:cNvSpPr txBox="1"/>
          <p:nvPr/>
        </p:nvSpPr>
        <p:spPr>
          <a:xfrm>
            <a:off x="8929297" y="3280754"/>
            <a:ext cx="251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advertisement event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E98E0-EF68-4754-AE32-5398D104D799}"/>
              </a:ext>
            </a:extLst>
          </p:cNvPr>
          <p:cNvSpPr txBox="1"/>
          <p:nvPr/>
        </p:nvSpPr>
        <p:spPr>
          <a:xfrm>
            <a:off x="411358" y="6295356"/>
            <a:ext cx="1125105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33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 SIG. Bluetooth Core Specification 4.2. (2014).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D146D8-5555-434D-968B-348A5B560796}"/>
              </a:ext>
            </a:extLst>
          </p:cNvPr>
          <p:cNvSpPr/>
          <p:nvPr/>
        </p:nvSpPr>
        <p:spPr>
          <a:xfrm>
            <a:off x="5748820" y="4644749"/>
            <a:ext cx="170979" cy="52498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B3B2E1-50CE-1C44-A941-1EBBD77CACE6}"/>
              </a:ext>
            </a:extLst>
          </p:cNvPr>
          <p:cNvSpPr/>
          <p:nvPr/>
        </p:nvSpPr>
        <p:spPr>
          <a:xfrm>
            <a:off x="4840604" y="3927085"/>
            <a:ext cx="890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adv_delay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BC034E-7125-0A4F-872F-7C21BC024778}"/>
              </a:ext>
            </a:extLst>
          </p:cNvPr>
          <p:cNvCxnSpPr>
            <a:cxnSpLocks/>
          </p:cNvCxnSpPr>
          <p:nvPr/>
        </p:nvCxnSpPr>
        <p:spPr>
          <a:xfrm flipH="1" flipV="1">
            <a:off x="5435633" y="4337469"/>
            <a:ext cx="347878" cy="2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 animBg="1"/>
      <p:bldP spid="8" grpId="0" animBg="1"/>
      <p:bldP spid="9" grpId="0" animBg="1"/>
      <p:bldP spid="20" grpId="0"/>
      <p:bldP spid="22" grpId="0"/>
      <p:bldP spid="23" grpId="0"/>
      <p:bldP spid="16" grpId="0"/>
      <p:bldP spid="21" grpId="0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4D0D-F520-4E39-97D0-A96AA2D8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What causes transmissions not to be received?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DF9C7-C783-4C52-812B-3EABB707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457189">
              <a:buFont typeface="+mj-lt"/>
              <a:buAutoNum type="arabicPeriod"/>
            </a:pPr>
            <a:r>
              <a:rPr lang="en-US" dirty="0"/>
              <a:t>Not within range of the gateway</a:t>
            </a:r>
          </a:p>
          <a:p>
            <a:pPr marL="1329233" lvl="1"/>
            <a:r>
              <a:rPr lang="en-US" dirty="0"/>
              <a:t>Or various other losses within the gateway itself</a:t>
            </a:r>
            <a:br>
              <a:rPr lang="en-US" dirty="0"/>
            </a:br>
            <a:endParaRPr lang="en-US" dirty="0"/>
          </a:p>
          <a:p>
            <a:pPr marL="609585" indent="-457189">
              <a:buFont typeface="+mj-lt"/>
              <a:buAutoNum type="arabicPeriod"/>
            </a:pPr>
            <a:r>
              <a:rPr lang="en-US" dirty="0"/>
              <a:t>Two devices try to send at the same time (packet collision)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6FAD7-53FC-4D0C-8012-72DDB53D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69B980-3D76-420C-8B1B-D0B4E475C970}"/>
              </a:ext>
            </a:extLst>
          </p:cNvPr>
          <p:cNvGrpSpPr/>
          <p:nvPr/>
        </p:nvGrpSpPr>
        <p:grpSpPr>
          <a:xfrm>
            <a:off x="1083212" y="5797226"/>
            <a:ext cx="9026769" cy="857316"/>
            <a:chOff x="3441524" y="1701209"/>
            <a:chExt cx="2260950" cy="642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F5F63-C293-465D-988B-612CD55B4D25}"/>
                </a:ext>
              </a:extLst>
            </p:cNvPr>
            <p:cNvSpPr txBox="1"/>
            <p:nvPr/>
          </p:nvSpPr>
          <p:spPr>
            <a:xfrm>
              <a:off x="4083324" y="1871515"/>
              <a:ext cx="103364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broadcast domain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FEB725-9BC9-45F6-BD36-10BE13B61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461DE6-E638-494D-8541-497ADDF7D47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3441524" y="2025404"/>
              <a:ext cx="641800" cy="192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E257600-2EB0-4FA4-A77D-235FAFF672F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7790ABB-599A-4329-B8F2-5CDB51B03C54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5116964" y="2025404"/>
              <a:ext cx="585508" cy="192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CC21281-2294-4BE0-A337-7408905E06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22" y="5043728"/>
            <a:ext cx="835725" cy="8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489FC-E69A-41FF-AAA2-C67A2BBD5A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9643" y="4003317"/>
            <a:ext cx="754592" cy="754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4E2332-7A69-4E91-A743-FFDE94596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163" y="3814233"/>
            <a:ext cx="754592" cy="75459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1DB12E-E1E6-451D-A063-C524C203E768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2394235" y="4380614"/>
            <a:ext cx="2781987" cy="10809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90C524-9DDD-4C64-B8F1-1E73501A2479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6011947" y="4191530"/>
            <a:ext cx="2657216" cy="12700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67E5B1-E1CC-4202-9495-DEC3B6C9AF96}"/>
              </a:ext>
            </a:extLst>
          </p:cNvPr>
          <p:cNvSpPr txBox="1"/>
          <p:nvPr/>
        </p:nvSpPr>
        <p:spPr>
          <a:xfrm>
            <a:off x="3815289" y="4485421"/>
            <a:ext cx="111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E4AB43-DF66-4FF0-9337-54936F573454}"/>
              </a:ext>
            </a:extLst>
          </p:cNvPr>
          <p:cNvSpPr txBox="1"/>
          <p:nvPr/>
        </p:nvSpPr>
        <p:spPr>
          <a:xfrm>
            <a:off x="6560388" y="4293379"/>
            <a:ext cx="1115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01403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03" y="26464"/>
            <a:ext cx="10515600" cy="1325563"/>
          </a:xfrm>
        </p:spPr>
        <p:txBody>
          <a:bodyPr/>
          <a:lstStyle/>
          <a:p>
            <a:r>
              <a:rPr lang="en-US" dirty="0"/>
              <a:t>Let’s define some terms for a single advertiser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7B226777-A989-494B-AEB3-A665A93B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2048703" y="2753566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4554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718289" y="1590537"/>
            <a:ext cx="1134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8BBB4F-6DA2-E542-A3C2-F521E468FC47}"/>
              </a:ext>
            </a:extLst>
          </p:cNvPr>
          <p:cNvGrpSpPr/>
          <p:nvPr/>
        </p:nvGrpSpPr>
        <p:grpSpPr>
          <a:xfrm>
            <a:off x="2048700" y="1777212"/>
            <a:ext cx="3014600" cy="857316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FDD68C-3C8E-CF43-84EE-89EA18D50D9B}"/>
                </a:ext>
              </a:extLst>
            </p:cNvPr>
            <p:cNvSpPr txBox="1"/>
            <p:nvPr/>
          </p:nvSpPr>
          <p:spPr>
            <a:xfrm>
              <a:off x="4292009" y="1852095"/>
              <a:ext cx="62589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0BFFDB6-C855-FA4C-A2D1-A907EA277F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5EC89E-E186-9940-BD1D-280A034EA06E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AE805-B7C9-F448-BDE4-5286B693AFD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D6B171-4C57-AA4F-8C34-091C60CCCD94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17899" y="2025219"/>
              <a:ext cx="784575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1C70D01-4D0D-BB4A-BD7F-95BA19F8A852}"/>
              </a:ext>
            </a:extLst>
          </p:cNvPr>
          <p:cNvSpPr txBox="1"/>
          <p:nvPr/>
        </p:nvSpPr>
        <p:spPr>
          <a:xfrm>
            <a:off x="27383" y="6411282"/>
            <a:ext cx="1134262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9B56C-59AC-0741-B9C4-BE79A05E9BB7}"/>
              </a:ext>
            </a:extLst>
          </p:cNvPr>
          <p:cNvSpPr txBox="1"/>
          <p:nvPr/>
        </p:nvSpPr>
        <p:spPr>
          <a:xfrm>
            <a:off x="1455479" y="4202971"/>
            <a:ext cx="7138918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/>
              <a:t>T</a:t>
            </a:r>
            <a:r>
              <a:rPr lang="en-US" sz="2800" baseline="-25000" dirty="0" err="1"/>
              <a:t>adv</a:t>
            </a:r>
            <a:r>
              <a:rPr lang="en-US" sz="2800" dirty="0"/>
              <a:t>: Transmission Time for packet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t</a:t>
            </a:r>
            <a:r>
              <a:rPr lang="en-US" sz="2800" baseline="-25000" dirty="0" err="1"/>
              <a:t>adv_delay</a:t>
            </a:r>
            <a:r>
              <a:rPr lang="en-US" sz="2800" dirty="0"/>
              <a:t>: Random advertisement delay</a:t>
            </a:r>
          </a:p>
          <a:p>
            <a:pPr>
              <a:lnSpc>
                <a:spcPct val="150000"/>
              </a:lnSpc>
            </a:pPr>
            <a:r>
              <a:rPr lang="en-US" sz="2800" dirty="0" err="1"/>
              <a:t>T</a:t>
            </a:r>
            <a:r>
              <a:rPr lang="en-US" sz="2800" baseline="-25000" dirty="0" err="1"/>
              <a:t>advInterval</a:t>
            </a:r>
            <a:r>
              <a:rPr lang="en-US" sz="2800" dirty="0"/>
              <a:t>: Advertisement interval</a:t>
            </a:r>
            <a:endParaRPr lang="en-US" sz="2800" baseline="-25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CE70E5-FE12-C743-A46E-944935759AF7}"/>
              </a:ext>
            </a:extLst>
          </p:cNvPr>
          <p:cNvSpPr/>
          <p:nvPr/>
        </p:nvSpPr>
        <p:spPr>
          <a:xfrm>
            <a:off x="7906915" y="2496040"/>
            <a:ext cx="170979" cy="52498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6C22AD-933F-A146-AB02-E21E80F4A980}"/>
              </a:ext>
            </a:extLst>
          </p:cNvPr>
          <p:cNvSpPr/>
          <p:nvPr/>
        </p:nvSpPr>
        <p:spPr>
          <a:xfrm>
            <a:off x="8096944" y="2757906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Next Packet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3FD6E0-0743-1A46-B76B-CE2A106AE02E}"/>
              </a:ext>
            </a:extLst>
          </p:cNvPr>
          <p:cNvGrpSpPr/>
          <p:nvPr/>
        </p:nvGrpSpPr>
        <p:grpSpPr>
          <a:xfrm>
            <a:off x="2048699" y="3119182"/>
            <a:ext cx="5858215" cy="857315"/>
            <a:chOff x="3441524" y="1701209"/>
            <a:chExt cx="2260950" cy="642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9BEBEF-62E9-194C-94E6-777E3B5D03CB}"/>
                </a:ext>
              </a:extLst>
            </p:cNvPr>
            <p:cNvSpPr txBox="1"/>
            <p:nvPr/>
          </p:nvSpPr>
          <p:spPr>
            <a:xfrm>
              <a:off x="4152179" y="1847065"/>
              <a:ext cx="83964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adv_interval</a:t>
              </a:r>
              <a:endParaRPr lang="en-US" sz="2400" baseline="-2500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5DCCDD-9C95-D849-88AE-D4D4BDBB3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B6C6ED-A254-BE47-8684-73E1C50EF811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441525" y="2020186"/>
              <a:ext cx="71065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E7D0FC7-790D-7341-BEA2-25F30682909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47EC835-0B5F-B444-9A6B-DB0CAE620F50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H="1">
              <a:off x="4991819" y="2020186"/>
              <a:ext cx="71065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E573AC7-7D4F-BE4F-9BDB-FA77106329CC}"/>
              </a:ext>
            </a:extLst>
          </p:cNvPr>
          <p:cNvSpPr/>
          <p:nvPr/>
        </p:nvSpPr>
        <p:spPr>
          <a:xfrm>
            <a:off x="6913492" y="1908541"/>
            <a:ext cx="890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adv_delay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56CED4-D45E-D646-862B-80467B9AE88B}"/>
              </a:ext>
            </a:extLst>
          </p:cNvPr>
          <p:cNvCxnSpPr>
            <a:cxnSpLocks/>
          </p:cNvCxnSpPr>
          <p:nvPr/>
        </p:nvCxnSpPr>
        <p:spPr>
          <a:xfrm flipH="1" flipV="1">
            <a:off x="7508521" y="2318925"/>
            <a:ext cx="347878" cy="2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518A32-9289-D743-BC39-3CC15502BF51}"/>
              </a:ext>
            </a:extLst>
          </p:cNvPr>
          <p:cNvGrpSpPr/>
          <p:nvPr/>
        </p:nvGrpSpPr>
        <p:grpSpPr>
          <a:xfrm>
            <a:off x="8096944" y="1795695"/>
            <a:ext cx="3014600" cy="857316"/>
            <a:chOff x="3441524" y="1701209"/>
            <a:chExt cx="2260950" cy="64298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954A7A-FFE0-EC4E-9DDA-544F714B980C}"/>
                </a:ext>
              </a:extLst>
            </p:cNvPr>
            <p:cNvSpPr txBox="1"/>
            <p:nvPr/>
          </p:nvSpPr>
          <p:spPr>
            <a:xfrm>
              <a:off x="4292009" y="1852095"/>
              <a:ext cx="62589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CF1743B-66BB-0D49-8B9D-9931D1C99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FB7C17-D549-4B40-87C4-18FB90725202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4CA90AF-F4B8-9245-A316-0647CE5BB46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D15F40-716F-8745-8DB1-713B4432E230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H="1">
              <a:off x="4917899" y="2025219"/>
              <a:ext cx="784575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282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animBg="1"/>
      <p:bldP spid="16" grpId="0" animBg="1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3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Collisions occur if any part of the two packets overlap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86CD929-3DE1-E642-99C3-229D41E5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4588702" y="2821303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F5000-5A4C-D94B-934A-F1D2ADE50BF8}"/>
              </a:ext>
            </a:extLst>
          </p:cNvPr>
          <p:cNvSpPr/>
          <p:nvPr/>
        </p:nvSpPr>
        <p:spPr>
          <a:xfrm>
            <a:off x="1574104" y="3438231"/>
            <a:ext cx="3014597" cy="25052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4554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548345" y="1573604"/>
            <a:ext cx="89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4588699" y="1844949"/>
            <a:ext cx="3014600" cy="857316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F5EE20-3D84-DC47-BAAB-76EB15AC5869}"/>
              </a:ext>
            </a:extLst>
          </p:cNvPr>
          <p:cNvGrpSpPr/>
          <p:nvPr/>
        </p:nvGrpSpPr>
        <p:grpSpPr>
          <a:xfrm>
            <a:off x="1574097" y="1838240"/>
            <a:ext cx="3014602" cy="1462191"/>
            <a:chOff x="3441523" y="1701209"/>
            <a:chExt cx="2260952" cy="10966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937ED9-B982-A541-AD23-95631ADDFBF1}"/>
                </a:ext>
              </a:extLst>
            </p:cNvPr>
            <p:cNvSpPr txBox="1"/>
            <p:nvPr/>
          </p:nvSpPr>
          <p:spPr>
            <a:xfrm>
              <a:off x="4292009" y="1852095"/>
              <a:ext cx="63092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D4B860-33F5-2A4E-96F3-665FB3CAC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3" y="1701209"/>
              <a:ext cx="3" cy="1096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90860-DE5B-3E4F-8D6F-3AAC81F3CFD3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730562-75E4-0242-A4A2-03175C05E38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30BF6F-CFBE-8C49-BB40-201476DDC203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4922931" y="2025219"/>
              <a:ext cx="77954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DDAF4-98D3-384D-90DA-06CD5F708975}"/>
              </a:ext>
            </a:extLst>
          </p:cNvPr>
          <p:cNvSpPr/>
          <p:nvPr/>
        </p:nvSpPr>
        <p:spPr>
          <a:xfrm>
            <a:off x="3081402" y="3821560"/>
            <a:ext cx="3014597" cy="2505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9731C9-19DA-5F45-9F68-7D5DBDBC44C1}"/>
              </a:ext>
            </a:extLst>
          </p:cNvPr>
          <p:cNvSpPr/>
          <p:nvPr/>
        </p:nvSpPr>
        <p:spPr>
          <a:xfrm>
            <a:off x="4588700" y="4204557"/>
            <a:ext cx="3014597" cy="2505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613E4-483A-B644-A471-F20B08B23045}"/>
              </a:ext>
            </a:extLst>
          </p:cNvPr>
          <p:cNvSpPr/>
          <p:nvPr/>
        </p:nvSpPr>
        <p:spPr>
          <a:xfrm>
            <a:off x="6095999" y="4601682"/>
            <a:ext cx="3014597" cy="2505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E9248-9AD0-4C4C-BDBD-56039F0679BE}"/>
              </a:ext>
            </a:extLst>
          </p:cNvPr>
          <p:cNvSpPr txBox="1"/>
          <p:nvPr/>
        </p:nvSpPr>
        <p:spPr>
          <a:xfrm>
            <a:off x="44315" y="6411283"/>
            <a:ext cx="1134262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E1EBB9-54E5-F843-9454-D51E59D30DE3}"/>
              </a:ext>
            </a:extLst>
          </p:cNvPr>
          <p:cNvSpPr/>
          <p:nvPr/>
        </p:nvSpPr>
        <p:spPr>
          <a:xfrm>
            <a:off x="548345" y="4164232"/>
            <a:ext cx="1592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 collision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014D1E-5A9E-D24B-80F8-8B7ED7BA4674}"/>
              </a:ext>
            </a:extLst>
          </p:cNvPr>
          <p:cNvCxnSpPr>
            <a:cxnSpLocks/>
          </p:cNvCxnSpPr>
          <p:nvPr/>
        </p:nvCxnSpPr>
        <p:spPr>
          <a:xfrm flipH="1">
            <a:off x="1608982" y="3821560"/>
            <a:ext cx="321418" cy="29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5D2EE3-DDC4-8540-9513-5F328FB1449D}"/>
              </a:ext>
            </a:extLst>
          </p:cNvPr>
          <p:cNvGrpSpPr/>
          <p:nvPr/>
        </p:nvGrpSpPr>
        <p:grpSpPr>
          <a:xfrm>
            <a:off x="7603296" y="1844949"/>
            <a:ext cx="3014600" cy="857316"/>
            <a:chOff x="3441524" y="1701209"/>
            <a:chExt cx="2260950" cy="6429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6EA82B-8DAD-1A4C-8215-40698420EF26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52289A-CAD0-E14B-BD83-FEBC381FE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0BB85E-AFBF-234B-809D-61687CB287A1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15FB160-B60A-3041-9B38-55A6792027F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85FFA1D-741D-0546-A8D8-F904050B7BBF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D553C3C-41EF-C14D-8294-4A594B68DF08}"/>
              </a:ext>
            </a:extLst>
          </p:cNvPr>
          <p:cNvSpPr/>
          <p:nvPr/>
        </p:nvSpPr>
        <p:spPr>
          <a:xfrm>
            <a:off x="7603296" y="3438231"/>
            <a:ext cx="3014597" cy="25052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8507E-24AE-AB42-AB2D-4873678A36C3}"/>
              </a:ext>
            </a:extLst>
          </p:cNvPr>
          <p:cNvSpPr txBox="1"/>
          <p:nvPr/>
        </p:nvSpPr>
        <p:spPr>
          <a:xfrm>
            <a:off x="4470396" y="1354669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3F1613-7F35-A149-9222-D50168A84A60}"/>
              </a:ext>
            </a:extLst>
          </p:cNvPr>
          <p:cNvSpPr txBox="1"/>
          <p:nvPr/>
        </p:nvSpPr>
        <p:spPr>
          <a:xfrm>
            <a:off x="1286935" y="1337736"/>
            <a:ext cx="94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 -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adv</a:t>
            </a:r>
            <a:endParaRPr lang="en-US" sz="2400" i="1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2FD518-8C41-9342-BAAF-076DBEE70952}"/>
              </a:ext>
            </a:extLst>
          </p:cNvPr>
          <p:cNvSpPr txBox="1"/>
          <p:nvPr/>
        </p:nvSpPr>
        <p:spPr>
          <a:xfrm>
            <a:off x="7073420" y="1304273"/>
            <a:ext cx="10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 +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adv</a:t>
            </a:r>
            <a:endParaRPr lang="en-US" sz="2400" i="1" baseline="-25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B8D680-C03D-A041-A4B2-F9A198838EC5}"/>
              </a:ext>
            </a:extLst>
          </p:cNvPr>
          <p:cNvCxnSpPr/>
          <p:nvPr/>
        </p:nvCxnSpPr>
        <p:spPr>
          <a:xfrm>
            <a:off x="1574097" y="1816334"/>
            <a:ext cx="0" cy="40595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981139-F7B3-594D-8111-60390339CE37}"/>
              </a:ext>
            </a:extLst>
          </p:cNvPr>
          <p:cNvCxnSpPr/>
          <p:nvPr/>
        </p:nvCxnSpPr>
        <p:spPr>
          <a:xfrm>
            <a:off x="7603296" y="1750212"/>
            <a:ext cx="0" cy="40595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B36FC-9864-8E42-BD9D-52178D95FB3D}"/>
              </a:ext>
            </a:extLst>
          </p:cNvPr>
          <p:cNvGrpSpPr/>
          <p:nvPr/>
        </p:nvGrpSpPr>
        <p:grpSpPr>
          <a:xfrm>
            <a:off x="1574097" y="5421724"/>
            <a:ext cx="6012036" cy="857316"/>
            <a:chOff x="3441524" y="1701209"/>
            <a:chExt cx="2260950" cy="6429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5293A5-DB15-5445-80C8-3AF1E233673F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 * </a:t>
              </a:r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1101E6-9B95-1148-A20C-A76560AF4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C19277-5E5C-1B44-B6B6-A2F1374A922F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21FBE1B-906C-8C4A-B9A8-A00DF84D92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2076C6-3E3C-F34E-A334-DBEC4D57BEC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B21BAA3-8C46-D245-9CA4-3CEFAD97D3DF}"/>
              </a:ext>
            </a:extLst>
          </p:cNvPr>
          <p:cNvSpPr txBox="1"/>
          <p:nvPr/>
        </p:nvSpPr>
        <p:spPr>
          <a:xfrm>
            <a:off x="3843001" y="5262867"/>
            <a:ext cx="189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Vulnerable period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8FBF1D-D80B-064B-919E-6E6158AD1958}"/>
              </a:ext>
            </a:extLst>
          </p:cNvPr>
          <p:cNvCxnSpPr>
            <a:stCxn id="47" idx="1"/>
          </p:cNvCxnSpPr>
          <p:nvPr/>
        </p:nvCxnSpPr>
        <p:spPr>
          <a:xfrm flipH="1" flipV="1">
            <a:off x="1607957" y="5428435"/>
            <a:ext cx="2235044" cy="1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99B51C-0AB3-FB40-9EDF-3FC3E26A0D65}"/>
              </a:ext>
            </a:extLst>
          </p:cNvPr>
          <p:cNvCxnSpPr>
            <a:cxnSpLocks/>
          </p:cNvCxnSpPr>
          <p:nvPr/>
        </p:nvCxnSpPr>
        <p:spPr>
          <a:xfrm flipH="1" flipV="1">
            <a:off x="5683631" y="5428435"/>
            <a:ext cx="1919665" cy="1640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ADE0FE-2471-394F-9B23-43C0E56BD407}"/>
              </a:ext>
            </a:extLst>
          </p:cNvPr>
          <p:cNvSpPr/>
          <p:nvPr/>
        </p:nvSpPr>
        <p:spPr>
          <a:xfrm>
            <a:off x="10048405" y="4164232"/>
            <a:ext cx="1592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 collision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ED5B8D-FAE1-7D42-9085-0C663585C04B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10617891" y="3821560"/>
            <a:ext cx="226886" cy="34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0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3" grpId="0" animBg="1"/>
      <p:bldP spid="24" grpId="0" animBg="1"/>
      <p:bldP spid="28" grpId="0"/>
      <p:bldP spid="36" grpId="0" animBg="1"/>
      <p:bldP spid="37" grpId="0"/>
      <p:bldP spid="38" grpId="0"/>
      <p:bldP spid="47" grpId="0"/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3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Collisions occur if any part of the two packets overlap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86CD929-3DE1-E642-99C3-229D41E5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4588702" y="2821303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5F5000-5A4C-D94B-934A-F1D2ADE50BF8}"/>
              </a:ext>
            </a:extLst>
          </p:cNvPr>
          <p:cNvSpPr/>
          <p:nvPr/>
        </p:nvSpPr>
        <p:spPr>
          <a:xfrm>
            <a:off x="1574104" y="3438231"/>
            <a:ext cx="3014597" cy="25052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14554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548345" y="1573604"/>
            <a:ext cx="89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4588699" y="1844949"/>
            <a:ext cx="3014600" cy="857316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F5EE20-3D84-DC47-BAAB-76EB15AC5869}"/>
              </a:ext>
            </a:extLst>
          </p:cNvPr>
          <p:cNvGrpSpPr/>
          <p:nvPr/>
        </p:nvGrpSpPr>
        <p:grpSpPr>
          <a:xfrm>
            <a:off x="1574097" y="1838240"/>
            <a:ext cx="3014602" cy="1462191"/>
            <a:chOff x="3441523" y="1701209"/>
            <a:chExt cx="2260952" cy="10966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937ED9-B982-A541-AD23-95631ADDFBF1}"/>
                </a:ext>
              </a:extLst>
            </p:cNvPr>
            <p:cNvSpPr txBox="1"/>
            <p:nvPr/>
          </p:nvSpPr>
          <p:spPr>
            <a:xfrm>
              <a:off x="4292009" y="1852095"/>
              <a:ext cx="63092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D4B860-33F5-2A4E-96F3-665FB3CAC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3" y="1701209"/>
              <a:ext cx="3" cy="1096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90860-DE5B-3E4F-8D6F-3AAC81F3CFD3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2730562-75E4-0242-A4A2-03175C05E38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30BF6F-CFBE-8C49-BB40-201476DDC203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4922931" y="2025219"/>
              <a:ext cx="77954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DDAF4-98D3-384D-90DA-06CD5F708975}"/>
              </a:ext>
            </a:extLst>
          </p:cNvPr>
          <p:cNvSpPr/>
          <p:nvPr/>
        </p:nvSpPr>
        <p:spPr>
          <a:xfrm>
            <a:off x="3081402" y="3821560"/>
            <a:ext cx="3014597" cy="2505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9731C9-19DA-5F45-9F68-7D5DBDBC44C1}"/>
              </a:ext>
            </a:extLst>
          </p:cNvPr>
          <p:cNvSpPr/>
          <p:nvPr/>
        </p:nvSpPr>
        <p:spPr>
          <a:xfrm>
            <a:off x="4588700" y="4204557"/>
            <a:ext cx="3014597" cy="2505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B613E4-483A-B644-A471-F20B08B23045}"/>
              </a:ext>
            </a:extLst>
          </p:cNvPr>
          <p:cNvSpPr/>
          <p:nvPr/>
        </p:nvSpPr>
        <p:spPr>
          <a:xfrm>
            <a:off x="6095999" y="4601682"/>
            <a:ext cx="3014597" cy="2505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E9248-9AD0-4C4C-BDBD-56039F0679BE}"/>
              </a:ext>
            </a:extLst>
          </p:cNvPr>
          <p:cNvSpPr txBox="1"/>
          <p:nvPr/>
        </p:nvSpPr>
        <p:spPr>
          <a:xfrm>
            <a:off x="44315" y="6411283"/>
            <a:ext cx="1134262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Jeon,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Wha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Sook, et al. "Performance analysis of neighbor discovery process in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bluetooth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low-energy networks." (IEEE Transactions on Vehicular Technology, 2016).</a:t>
            </a:r>
            <a:b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 Perez-Diaz de </a:t>
            </a:r>
            <a:r>
              <a:rPr lang="en-US" sz="1067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Cerio</a:t>
            </a: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, David, et al. "Analytical and experimental performance evaluation of BLE neighbor discovery process including non-idealities of real chipsets." (Sensors, 2017).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E1EBB9-54E5-F843-9454-D51E59D30DE3}"/>
              </a:ext>
            </a:extLst>
          </p:cNvPr>
          <p:cNvSpPr/>
          <p:nvPr/>
        </p:nvSpPr>
        <p:spPr>
          <a:xfrm>
            <a:off x="548345" y="4164232"/>
            <a:ext cx="1592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 collision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014D1E-5A9E-D24B-80F8-8B7ED7BA4674}"/>
              </a:ext>
            </a:extLst>
          </p:cNvPr>
          <p:cNvCxnSpPr>
            <a:cxnSpLocks/>
          </p:cNvCxnSpPr>
          <p:nvPr/>
        </p:nvCxnSpPr>
        <p:spPr>
          <a:xfrm flipH="1">
            <a:off x="1608982" y="3821560"/>
            <a:ext cx="321418" cy="291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5D2EE3-DDC4-8540-9513-5F328FB1449D}"/>
              </a:ext>
            </a:extLst>
          </p:cNvPr>
          <p:cNvGrpSpPr/>
          <p:nvPr/>
        </p:nvGrpSpPr>
        <p:grpSpPr>
          <a:xfrm>
            <a:off x="7603296" y="1844949"/>
            <a:ext cx="3014600" cy="857316"/>
            <a:chOff x="3441524" y="1701209"/>
            <a:chExt cx="2260950" cy="64298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6EA82B-8DAD-1A4C-8215-40698420EF26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952289A-CAD0-E14B-BD83-FEBC381FE7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E0BB85E-AFBF-234B-809D-61687CB287A1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15FB160-B60A-3041-9B38-55A6792027F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85FFA1D-741D-0546-A8D8-F904050B7BBF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D553C3C-41EF-C14D-8294-4A594B68DF08}"/>
              </a:ext>
            </a:extLst>
          </p:cNvPr>
          <p:cNvSpPr/>
          <p:nvPr/>
        </p:nvSpPr>
        <p:spPr>
          <a:xfrm>
            <a:off x="7603296" y="3438231"/>
            <a:ext cx="3014597" cy="25052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8507E-24AE-AB42-AB2D-4873678A36C3}"/>
              </a:ext>
            </a:extLst>
          </p:cNvPr>
          <p:cNvSpPr txBox="1"/>
          <p:nvPr/>
        </p:nvSpPr>
        <p:spPr>
          <a:xfrm>
            <a:off x="4470396" y="1354669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3F1613-7F35-A149-9222-D50168A84A60}"/>
              </a:ext>
            </a:extLst>
          </p:cNvPr>
          <p:cNvSpPr txBox="1"/>
          <p:nvPr/>
        </p:nvSpPr>
        <p:spPr>
          <a:xfrm>
            <a:off x="1286935" y="1337736"/>
            <a:ext cx="94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 -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adv</a:t>
            </a:r>
            <a:endParaRPr lang="en-US" sz="2400" i="1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2FD518-8C41-9342-BAAF-076DBEE70952}"/>
              </a:ext>
            </a:extLst>
          </p:cNvPr>
          <p:cNvSpPr txBox="1"/>
          <p:nvPr/>
        </p:nvSpPr>
        <p:spPr>
          <a:xfrm>
            <a:off x="7073420" y="1304273"/>
            <a:ext cx="10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 +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adv</a:t>
            </a:r>
            <a:endParaRPr lang="en-US" sz="2400" i="1" baseline="-25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B8D680-C03D-A041-A4B2-F9A198838EC5}"/>
              </a:ext>
            </a:extLst>
          </p:cNvPr>
          <p:cNvCxnSpPr/>
          <p:nvPr/>
        </p:nvCxnSpPr>
        <p:spPr>
          <a:xfrm>
            <a:off x="1574097" y="1816334"/>
            <a:ext cx="0" cy="40595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981139-F7B3-594D-8111-60390339CE37}"/>
              </a:ext>
            </a:extLst>
          </p:cNvPr>
          <p:cNvCxnSpPr/>
          <p:nvPr/>
        </p:nvCxnSpPr>
        <p:spPr>
          <a:xfrm>
            <a:off x="7603296" y="1750212"/>
            <a:ext cx="0" cy="40595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B36FC-9864-8E42-BD9D-52178D95FB3D}"/>
              </a:ext>
            </a:extLst>
          </p:cNvPr>
          <p:cNvGrpSpPr/>
          <p:nvPr/>
        </p:nvGrpSpPr>
        <p:grpSpPr>
          <a:xfrm>
            <a:off x="1574097" y="5421724"/>
            <a:ext cx="6012036" cy="857316"/>
            <a:chOff x="3441524" y="1701209"/>
            <a:chExt cx="2260950" cy="6429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5293A5-DB15-5445-80C8-3AF1E233673F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 * </a:t>
              </a:r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1101E6-9B95-1148-A20C-A76560AF4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C19277-5E5C-1B44-B6B6-A2F1374A922F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21FBE1B-906C-8C4A-B9A8-A00DF84D92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2076C6-3E3C-F34E-A334-DBEC4D57BEC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B21BAA3-8C46-D245-9CA4-3CEFAD97D3DF}"/>
              </a:ext>
            </a:extLst>
          </p:cNvPr>
          <p:cNvSpPr txBox="1"/>
          <p:nvPr/>
        </p:nvSpPr>
        <p:spPr>
          <a:xfrm>
            <a:off x="3843001" y="5262867"/>
            <a:ext cx="189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Vulnerable period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8FBF1D-D80B-064B-919E-6E6158AD1958}"/>
              </a:ext>
            </a:extLst>
          </p:cNvPr>
          <p:cNvCxnSpPr>
            <a:stCxn id="47" idx="1"/>
          </p:cNvCxnSpPr>
          <p:nvPr/>
        </p:nvCxnSpPr>
        <p:spPr>
          <a:xfrm flipH="1" flipV="1">
            <a:off x="1607957" y="5428435"/>
            <a:ext cx="2235044" cy="1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D99B51C-0AB3-FB40-9EDF-3FC3E26A0D65}"/>
              </a:ext>
            </a:extLst>
          </p:cNvPr>
          <p:cNvCxnSpPr>
            <a:cxnSpLocks/>
          </p:cNvCxnSpPr>
          <p:nvPr/>
        </p:nvCxnSpPr>
        <p:spPr>
          <a:xfrm flipH="1" flipV="1">
            <a:off x="5683631" y="5428435"/>
            <a:ext cx="1919665" cy="1640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ADE0FE-2471-394F-9B23-43C0E56BD407}"/>
              </a:ext>
            </a:extLst>
          </p:cNvPr>
          <p:cNvSpPr/>
          <p:nvPr/>
        </p:nvSpPr>
        <p:spPr>
          <a:xfrm>
            <a:off x="10048405" y="4164232"/>
            <a:ext cx="1592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no collision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BED5B8D-FAE1-7D42-9085-0C663585C04B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10617891" y="3821560"/>
            <a:ext cx="226886" cy="34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3" grpId="0" animBg="1"/>
      <p:bldP spid="24" grpId="0" animBg="1"/>
      <p:bldP spid="28" grpId="0"/>
      <p:bldP spid="36" grpId="0" animBg="1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31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Computing probability of collision from vulnerable period and Tx window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86CD929-3DE1-E642-99C3-229D41E5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9FEA0-D052-274D-86AF-90B66ED5B014}"/>
              </a:ext>
            </a:extLst>
          </p:cNvPr>
          <p:cNvSpPr/>
          <p:nvPr/>
        </p:nvSpPr>
        <p:spPr>
          <a:xfrm>
            <a:off x="4029902" y="2821303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01C35C-8A32-704A-B1CB-597A70BA28CC}"/>
              </a:ext>
            </a:extLst>
          </p:cNvPr>
          <p:cNvCxnSpPr/>
          <p:nvPr/>
        </p:nvCxnSpPr>
        <p:spPr>
          <a:xfrm>
            <a:off x="896679" y="1795721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2890F3-F448-AA48-A1DF-BB1431B10853}"/>
              </a:ext>
            </a:extLst>
          </p:cNvPr>
          <p:cNvSpPr txBox="1"/>
          <p:nvPr/>
        </p:nvSpPr>
        <p:spPr>
          <a:xfrm>
            <a:off x="-10455" y="1573604"/>
            <a:ext cx="89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BA323E-FA8A-874C-8776-3243068B67C1}"/>
              </a:ext>
            </a:extLst>
          </p:cNvPr>
          <p:cNvGrpSpPr/>
          <p:nvPr/>
        </p:nvGrpSpPr>
        <p:grpSpPr>
          <a:xfrm>
            <a:off x="4029899" y="1844949"/>
            <a:ext cx="3014600" cy="857316"/>
            <a:chOff x="3441524" y="1701209"/>
            <a:chExt cx="2260950" cy="6429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588D6-C259-AE45-ABFB-71DE58FD1E9A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29E4392-302D-F749-B316-56AC3E9ABD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E60F61-E8A4-EA4E-BAE8-6A70C8D0705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4F9AB2-6AA9-2141-A13D-A7EBD312E7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2C7C9F8-E5B7-5E47-A0BB-7835A813FC3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28507E-24AE-AB42-AB2D-4873678A36C3}"/>
              </a:ext>
            </a:extLst>
          </p:cNvPr>
          <p:cNvSpPr txBox="1"/>
          <p:nvPr/>
        </p:nvSpPr>
        <p:spPr>
          <a:xfrm>
            <a:off x="3911596" y="1354669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3F1613-7F35-A149-9222-D50168A84A60}"/>
              </a:ext>
            </a:extLst>
          </p:cNvPr>
          <p:cNvSpPr txBox="1"/>
          <p:nvPr/>
        </p:nvSpPr>
        <p:spPr>
          <a:xfrm>
            <a:off x="728135" y="1337736"/>
            <a:ext cx="947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 -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adv</a:t>
            </a:r>
            <a:endParaRPr lang="en-US" sz="2400" i="1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2FD518-8C41-9342-BAAF-076DBEE70952}"/>
              </a:ext>
            </a:extLst>
          </p:cNvPr>
          <p:cNvSpPr txBox="1"/>
          <p:nvPr/>
        </p:nvSpPr>
        <p:spPr>
          <a:xfrm>
            <a:off x="6514620" y="1304273"/>
            <a:ext cx="10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 + </a:t>
            </a:r>
            <a:r>
              <a:rPr lang="en-US" sz="2400" i="1" dirty="0" err="1"/>
              <a:t>T</a:t>
            </a:r>
            <a:r>
              <a:rPr lang="en-US" sz="2400" i="1" baseline="-25000" dirty="0" err="1"/>
              <a:t>adv</a:t>
            </a:r>
            <a:endParaRPr lang="en-US" sz="2400" i="1" baseline="-25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B8D680-C03D-A041-A4B2-F9A198838EC5}"/>
              </a:ext>
            </a:extLst>
          </p:cNvPr>
          <p:cNvCxnSpPr>
            <a:cxnSpLocks/>
          </p:cNvCxnSpPr>
          <p:nvPr/>
        </p:nvCxnSpPr>
        <p:spPr>
          <a:xfrm>
            <a:off x="1015297" y="1816334"/>
            <a:ext cx="0" cy="28572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981139-F7B3-594D-8111-60390339CE37}"/>
              </a:ext>
            </a:extLst>
          </p:cNvPr>
          <p:cNvCxnSpPr>
            <a:cxnSpLocks/>
          </p:cNvCxnSpPr>
          <p:nvPr/>
        </p:nvCxnSpPr>
        <p:spPr>
          <a:xfrm>
            <a:off x="7044496" y="1750212"/>
            <a:ext cx="0" cy="30588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EB36FC-9864-8E42-BD9D-52178D95FB3D}"/>
              </a:ext>
            </a:extLst>
          </p:cNvPr>
          <p:cNvGrpSpPr/>
          <p:nvPr/>
        </p:nvGrpSpPr>
        <p:grpSpPr>
          <a:xfrm>
            <a:off x="1015297" y="4507328"/>
            <a:ext cx="6012036" cy="857316"/>
            <a:chOff x="3441524" y="1701209"/>
            <a:chExt cx="2260950" cy="64298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5293A5-DB15-5445-80C8-3AF1E233673F}"/>
                </a:ext>
              </a:extLst>
            </p:cNvPr>
            <p:cNvSpPr txBox="1"/>
            <p:nvPr/>
          </p:nvSpPr>
          <p:spPr>
            <a:xfrm>
              <a:off x="4292009" y="1852095"/>
              <a:ext cx="70710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 * </a:t>
              </a:r>
              <a:r>
                <a:rPr lang="en-US" sz="2400" dirty="0" err="1"/>
                <a:t>T</a:t>
              </a:r>
              <a:r>
                <a:rPr lang="en-US" sz="2400" baseline="-25000" dirty="0" err="1"/>
                <a:t>adv</a:t>
              </a:r>
              <a:endParaRPr lang="en-US" sz="2400" baseline="-25000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1101E6-9B95-1148-A20C-A76560AF4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C19277-5E5C-1B44-B6B6-A2F1374A922F}"/>
                </a:ext>
              </a:extLst>
            </p:cNvPr>
            <p:cNvCxnSpPr>
              <a:cxnSpLocks/>
            </p:cNvCxnSpPr>
            <p:nvPr/>
          </p:nvCxnSpPr>
          <p:spPr>
            <a:xfrm>
              <a:off x="3441525" y="2020186"/>
              <a:ext cx="85048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21FBE1B-906C-8C4A-B9A8-A00DF84D92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22076C6-3E3C-F34E-A334-DBEC4D57BECF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flipH="1">
              <a:off x="4999115" y="2025219"/>
              <a:ext cx="70335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819DF37-A49D-BF4B-BC0E-6DDD92EC7C21}"/>
              </a:ext>
            </a:extLst>
          </p:cNvPr>
          <p:cNvGrpSpPr/>
          <p:nvPr/>
        </p:nvGrpSpPr>
        <p:grpSpPr>
          <a:xfrm>
            <a:off x="1049157" y="4348471"/>
            <a:ext cx="5968710" cy="369332"/>
            <a:chOff x="1049157" y="5262867"/>
            <a:chExt cx="596871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21BAA3-8C46-D245-9CA4-3CEFAD97D3DF}"/>
                </a:ext>
              </a:extLst>
            </p:cNvPr>
            <p:cNvSpPr txBox="1"/>
            <p:nvPr/>
          </p:nvSpPr>
          <p:spPr>
            <a:xfrm>
              <a:off x="3284201" y="5262867"/>
              <a:ext cx="1894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Vulnerable period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E8FBF1D-D80B-064B-919E-6E6158AD1958}"/>
                </a:ext>
              </a:extLst>
            </p:cNvPr>
            <p:cNvCxnSpPr>
              <a:stCxn id="47" idx="1"/>
            </p:cNvCxnSpPr>
            <p:nvPr/>
          </p:nvCxnSpPr>
          <p:spPr>
            <a:xfrm flipH="1" flipV="1">
              <a:off x="1049157" y="5428435"/>
              <a:ext cx="2235044" cy="19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D99B51C-0AB3-FB40-9EDF-3FC3E26A0D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24832" y="5421724"/>
              <a:ext cx="1893035" cy="671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8CE1FF2-44A3-EF4A-B4AA-446CD8FBC5B6}"/>
              </a:ext>
            </a:extLst>
          </p:cNvPr>
          <p:cNvSpPr/>
          <p:nvPr/>
        </p:nvSpPr>
        <p:spPr>
          <a:xfrm>
            <a:off x="9159478" y="2821303"/>
            <a:ext cx="3014597" cy="250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Packet 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2E18F8-F190-4149-9BE9-647DD08E3FB4}"/>
              </a:ext>
            </a:extLst>
          </p:cNvPr>
          <p:cNvSpPr/>
          <p:nvPr/>
        </p:nvSpPr>
        <p:spPr>
          <a:xfrm>
            <a:off x="8973713" y="2546839"/>
            <a:ext cx="170979" cy="52498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E55A9A7-4F19-DB46-AF43-D2A052CE4405}"/>
              </a:ext>
            </a:extLst>
          </p:cNvPr>
          <p:cNvGrpSpPr/>
          <p:nvPr/>
        </p:nvGrpSpPr>
        <p:grpSpPr>
          <a:xfrm>
            <a:off x="4029893" y="3119181"/>
            <a:ext cx="5129586" cy="902360"/>
            <a:chOff x="3441522" y="1701209"/>
            <a:chExt cx="2260952" cy="67677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69AC90B-D117-2F4E-BD42-5583FF3C54A1}"/>
                </a:ext>
              </a:extLst>
            </p:cNvPr>
            <p:cNvSpPr txBox="1"/>
            <p:nvPr/>
          </p:nvSpPr>
          <p:spPr>
            <a:xfrm>
              <a:off x="3941346" y="1847065"/>
              <a:ext cx="1425905" cy="53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adv_interval</a:t>
              </a:r>
              <a:r>
                <a:rPr lang="en-US" sz="2400" baseline="-25000" dirty="0"/>
                <a:t> + </a:t>
              </a:r>
              <a:r>
                <a:rPr lang="en-US" sz="2400" dirty="0" err="1"/>
                <a:t>t</a:t>
              </a:r>
              <a:r>
                <a:rPr lang="en-US" sz="2400" baseline="-25000" dirty="0" err="1"/>
                <a:t>adv_delay</a:t>
              </a:r>
              <a:endParaRPr lang="en-US" sz="2400" dirty="0"/>
            </a:p>
            <a:p>
              <a:pPr algn="ctr"/>
              <a:endParaRPr lang="en-US" sz="2400" baseline="-25000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2D4092A-BE21-DC44-BF56-54FE19C027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1524" y="1701209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3A4EEE-9EF3-AD40-A18D-9D1FCEFD9E4C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3441522" y="2112522"/>
              <a:ext cx="49982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8DB4CA8-0F71-5649-854F-5EBC1B76D8B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702472" y="1706242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367C4CE-1F43-0D4E-8EE4-7CF350D079F5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>
              <a:off x="5367251" y="2112522"/>
              <a:ext cx="33522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A58948E-F282-CD46-97CD-CBF40CE1649E}"/>
              </a:ext>
            </a:extLst>
          </p:cNvPr>
          <p:cNvSpPr/>
          <p:nvPr/>
        </p:nvSpPr>
        <p:spPr>
          <a:xfrm>
            <a:off x="7980290" y="1942407"/>
            <a:ext cx="890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adv_delay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96B9F2-E17F-464B-B044-136E9E95FC79}"/>
              </a:ext>
            </a:extLst>
          </p:cNvPr>
          <p:cNvCxnSpPr>
            <a:cxnSpLocks/>
          </p:cNvCxnSpPr>
          <p:nvPr/>
        </p:nvCxnSpPr>
        <p:spPr>
          <a:xfrm flipH="1" flipV="1">
            <a:off x="8575319" y="2352791"/>
            <a:ext cx="347878" cy="2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F9A8BF-08D1-6248-9D78-B172BF1A86B0}"/>
              </a:ext>
            </a:extLst>
          </p:cNvPr>
          <p:cNvGrpSpPr/>
          <p:nvPr/>
        </p:nvGrpSpPr>
        <p:grpSpPr>
          <a:xfrm>
            <a:off x="4046357" y="3853871"/>
            <a:ext cx="5098338" cy="369332"/>
            <a:chOff x="1049157" y="5172387"/>
            <a:chExt cx="5995341" cy="46894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E29B155-39E2-E34A-987F-61D949BF301F}"/>
                </a:ext>
              </a:extLst>
            </p:cNvPr>
            <p:cNvSpPr txBox="1"/>
            <p:nvPr/>
          </p:nvSpPr>
          <p:spPr>
            <a:xfrm>
              <a:off x="2975331" y="5172387"/>
              <a:ext cx="2637843" cy="468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Transmission window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3FA257C-4CBD-0C46-8221-EFAFD2F9D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157" y="5428436"/>
              <a:ext cx="1932895" cy="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F23D020-EB5B-6D44-9828-252CB78694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5228" y="5444839"/>
              <a:ext cx="1369270" cy="1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B2A82D-561B-A645-AD61-24015DF80A3F}"/>
                  </a:ext>
                </a:extLst>
              </p:cNvPr>
              <p:cNvSpPr txBox="1"/>
              <p:nvPr/>
            </p:nvSpPr>
            <p:spPr>
              <a:xfrm>
                <a:off x="2132346" y="5631094"/>
                <a:ext cx="4520466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𝑉𝑢𝑙𝑛𝑒𝑟𝑎𝑏𝑙𝑒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𝑃𝑒𝑟𝑖𝑜𝑑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𝑇𝑟𝑎𝑛𝑠𝑚𝑖𝑠𝑠𝑖𝑜𝑛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𝑊𝑖𝑛𝑑𝑜𝑤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B2A82D-561B-A645-AD61-24015DF80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346" y="5631094"/>
                <a:ext cx="4520466" cy="808811"/>
              </a:xfrm>
              <a:prstGeom prst="rect">
                <a:avLst/>
              </a:prstGeom>
              <a:blipFill>
                <a:blip r:embed="rId3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5DF2914-9CF7-174E-92A7-2B4BDB254D1F}"/>
              </a:ext>
            </a:extLst>
          </p:cNvPr>
          <p:cNvSpPr txBox="1"/>
          <p:nvPr/>
        </p:nvSpPr>
        <p:spPr>
          <a:xfrm>
            <a:off x="36904" y="5642416"/>
            <a:ext cx="209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8F3E8C-3989-8647-B110-5422A42A5E2C}"/>
                  </a:ext>
                </a:extLst>
              </p:cNvPr>
              <p:cNvSpPr txBox="1"/>
              <p:nvPr/>
            </p:nvSpPr>
            <p:spPr>
              <a:xfrm>
                <a:off x="6510867" y="5586893"/>
                <a:ext cx="4689800" cy="80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 ∗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𝑑𝑒𝑙𝑎𝑦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78F3E8C-3989-8647-B110-5422A42A5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867" y="5586893"/>
                <a:ext cx="4689800" cy="802014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39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1" grpId="0"/>
      <p:bldP spid="76" grpId="0"/>
      <p:bldP spid="77" grpId="0"/>
      <p:bldP spid="7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71E9-C47D-4B1B-A051-99E3AA1D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Probability of Multiple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7F9D2-0582-436C-87B8-4963C151A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Probability of Collision of 1 packet with reference packet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Determine:</a:t>
            </a:r>
          </a:p>
          <a:p>
            <a:pPr lvl="1"/>
            <a:r>
              <a:rPr lang="en-US" dirty="0"/>
              <a:t>Probability of Reception for data sent redundantly across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1900-80A5-4EBF-822F-28ECC218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559E3-D32F-F94A-B1D9-F3A20A280AB3}"/>
                  </a:ext>
                </a:extLst>
              </p:cNvPr>
              <p:cNvSpPr txBox="1"/>
              <p:nvPr/>
            </p:nvSpPr>
            <p:spPr>
              <a:xfrm>
                <a:off x="3063679" y="2938695"/>
                <a:ext cx="4520466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𝑉𝑢𝑙𝑛𝑒𝑟𝑎𝑏𝑙𝑒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𝑃𝑒𝑟𝑖𝑜𝑑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𝑇𝑟𝑎𝑛𝑠𝑚𝑖𝑠𝑠𝑖𝑜𝑛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𝑊𝑖𝑛𝑑𝑜𝑤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559E3-D32F-F94A-B1D9-F3A20A280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679" y="2938695"/>
                <a:ext cx="4520466" cy="808811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18BDBB4-2240-0346-8B2C-68F1A793DBC0}"/>
              </a:ext>
            </a:extLst>
          </p:cNvPr>
          <p:cNvSpPr txBox="1"/>
          <p:nvPr/>
        </p:nvSpPr>
        <p:spPr>
          <a:xfrm>
            <a:off x="968237" y="2950017"/>
            <a:ext cx="209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8E14B-A316-DA4C-ABB0-376A780E04E6}"/>
                  </a:ext>
                </a:extLst>
              </p:cNvPr>
              <p:cNvSpPr txBox="1"/>
              <p:nvPr/>
            </p:nvSpPr>
            <p:spPr>
              <a:xfrm>
                <a:off x="7442200" y="2894494"/>
                <a:ext cx="4689800" cy="80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 ∗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𝑑𝑒𝑙𝑎𝑦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8E14B-A316-DA4C-ABB0-376A780E0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2894494"/>
                <a:ext cx="4689800" cy="802014"/>
              </a:xfrm>
              <a:prstGeom prst="rect">
                <a:avLst/>
              </a:prstGeom>
              <a:blipFill>
                <a:blip r:embed="rId3"/>
                <a:stretch>
                  <a:fillRect t="-158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71E9-C47D-4B1B-A051-99E3AA1D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Probability of Multiple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7F9D2-0582-436C-87B8-4963C151A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Probability of Collision of 1 packet with reference packet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Determine:</a:t>
            </a:r>
          </a:p>
          <a:p>
            <a:pPr lvl="1"/>
            <a:r>
              <a:rPr lang="en-US" dirty="0"/>
              <a:t>Probability of Reception for data sent redundantly across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 packets</a:t>
            </a:r>
          </a:p>
          <a:p>
            <a:pPr lvl="1"/>
            <a:r>
              <a:rPr lang="en-US" dirty="0"/>
              <a:t>i.e., what are the odds that </a:t>
            </a:r>
            <a:r>
              <a:rPr lang="en-US" b="1" dirty="0"/>
              <a:t>at least one</a:t>
            </a:r>
            <a:r>
              <a:rPr lang="en-US" dirty="0"/>
              <a:t> of the packets doesn’t collide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1900-80A5-4EBF-822F-28ECC218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559E3-D32F-F94A-B1D9-F3A20A280AB3}"/>
                  </a:ext>
                </a:extLst>
              </p:cNvPr>
              <p:cNvSpPr txBox="1"/>
              <p:nvPr/>
            </p:nvSpPr>
            <p:spPr>
              <a:xfrm>
                <a:off x="3063679" y="2938695"/>
                <a:ext cx="4520466" cy="808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𝑉𝑢𝑙𝑛𝑒𝑟𝑎𝑏𝑙𝑒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𝑃𝑒𝑟𝑖𝑜𝑑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𝑇𝑟𝑎𝑛𝑠𝑚𝑖𝑠𝑠𝑖𝑜𝑛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𝑊𝑖𝑛𝑑𝑜𝑤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559E3-D32F-F94A-B1D9-F3A20A280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679" y="2938695"/>
                <a:ext cx="4520466" cy="808811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18BDBB4-2240-0346-8B2C-68F1A793DBC0}"/>
              </a:ext>
            </a:extLst>
          </p:cNvPr>
          <p:cNvSpPr txBox="1"/>
          <p:nvPr/>
        </p:nvSpPr>
        <p:spPr>
          <a:xfrm>
            <a:off x="968237" y="2950017"/>
            <a:ext cx="2095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Probability of Collision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8E14B-A316-DA4C-ABB0-376A780E04E6}"/>
                  </a:ext>
                </a:extLst>
              </p:cNvPr>
              <p:cNvSpPr txBox="1"/>
              <p:nvPr/>
            </p:nvSpPr>
            <p:spPr>
              <a:xfrm>
                <a:off x="7442200" y="2894494"/>
                <a:ext cx="4689800" cy="80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 ∗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𝑎𝑣𝑔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𝑑𝑒𝑙𝑎𝑦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8E14B-A316-DA4C-ABB0-376A780E0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2894494"/>
                <a:ext cx="4689800" cy="802014"/>
              </a:xfrm>
              <a:prstGeom prst="rect">
                <a:avLst/>
              </a:prstGeom>
              <a:blipFill>
                <a:blip r:embed="rId3"/>
                <a:stretch>
                  <a:fillRect t="-158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334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1A8650EA-28BC-1C4F-992F-18350E4F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82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Bluetooth Classic and BLE co-exist &amp; have different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397F-9AD6-2D4E-9B26-8F84F47A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227D3-536A-5840-89A1-FB4221F2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3995737"/>
            <a:ext cx="1435100" cy="143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14D39-6404-0B46-B180-F225CE0BDC82}"/>
              </a:ext>
            </a:extLst>
          </p:cNvPr>
          <p:cNvSpPr txBox="1"/>
          <p:nvPr/>
        </p:nvSpPr>
        <p:spPr>
          <a:xfrm>
            <a:off x="2183308" y="6356350"/>
            <a:ext cx="138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 BT Audio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8EA8F-781D-854A-A7CD-E12224B8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230" y="4778152"/>
            <a:ext cx="2324100" cy="1305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1100C-E715-6C48-99EF-756DB31A0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226"/>
          <a:stretch/>
        </p:blipFill>
        <p:spPr>
          <a:xfrm>
            <a:off x="4198810" y="3995737"/>
            <a:ext cx="1478090" cy="13369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3E35E4-05DC-3E46-9367-B878FB9D6F3F}"/>
              </a:ext>
            </a:extLst>
          </p:cNvPr>
          <p:cNvSpPr/>
          <p:nvPr/>
        </p:nvSpPr>
        <p:spPr>
          <a:xfrm>
            <a:off x="6498141" y="1557498"/>
            <a:ext cx="556120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Bluetooth Low Energy (introduced in v4.0)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amounts of data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power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“months or years” on small batteries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Ideal for IoT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501FD2-F75B-BF45-A4FB-5154732E4715}"/>
              </a:ext>
            </a:extLst>
          </p:cNvPr>
          <p:cNvSpPr/>
          <p:nvPr/>
        </p:nvSpPr>
        <p:spPr>
          <a:xfrm>
            <a:off x="504564" y="1557498"/>
            <a:ext cx="5284652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Bluetooth Classic (around since 1999)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Continuous data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afford higher battery power requirements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1EE888-E094-FA46-BE0D-A440F4B6A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263" y="3921808"/>
            <a:ext cx="1852835" cy="18528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3AEAFD-BF21-CF4A-B087-D5F711111B52}"/>
              </a:ext>
            </a:extLst>
          </p:cNvPr>
          <p:cNvSpPr txBox="1"/>
          <p:nvPr/>
        </p:nvSpPr>
        <p:spPr>
          <a:xfrm>
            <a:off x="153557" y="543083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Headphones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A328A-D113-0A47-A1FC-EF0C59DD8167}"/>
              </a:ext>
            </a:extLst>
          </p:cNvPr>
          <p:cNvSpPr txBox="1"/>
          <p:nvPr/>
        </p:nvSpPr>
        <p:spPr>
          <a:xfrm>
            <a:off x="4182199" y="5332728"/>
            <a:ext cx="1511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Mobile Photo </a:t>
            </a:r>
          </a:p>
          <a:p>
            <a:pPr algn="ctr"/>
            <a:r>
              <a:rPr lang="en-US" dirty="0"/>
              <a:t>Printers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EA56D9-D3C8-A14B-B224-037719B0D43A}"/>
              </a:ext>
            </a:extLst>
          </p:cNvPr>
          <p:cNvSpPr txBox="1"/>
          <p:nvPr/>
        </p:nvSpPr>
        <p:spPr>
          <a:xfrm>
            <a:off x="6073774" y="5609727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Fitness Trackers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6E8A15-F751-8648-B7B5-DF4E3580E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973" y="4048007"/>
            <a:ext cx="1337654" cy="13376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50F7F6-C884-7D43-BA16-BEA146769074}"/>
              </a:ext>
            </a:extLst>
          </p:cNvPr>
          <p:cNvSpPr txBox="1"/>
          <p:nvPr/>
        </p:nvSpPr>
        <p:spPr>
          <a:xfrm>
            <a:off x="7723585" y="5475513"/>
            <a:ext cx="184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Tracking Devices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eg</a:t>
            </a:r>
            <a:r>
              <a:rPr lang="en-US" dirty="0"/>
              <a:t>: Apple </a:t>
            </a:r>
            <a:r>
              <a:rPr lang="en-US" dirty="0" err="1"/>
              <a:t>AirTag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286635-7BA2-5C40-9589-E32BE66BF076}"/>
              </a:ext>
            </a:extLst>
          </p:cNvPr>
          <p:cNvSpPr txBox="1"/>
          <p:nvPr/>
        </p:nvSpPr>
        <p:spPr>
          <a:xfrm>
            <a:off x="10120667" y="5468211"/>
            <a:ext cx="131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Switches </a:t>
            </a:r>
          </a:p>
          <a:p>
            <a:pPr algn="ctr"/>
            <a:r>
              <a:rPr lang="en-US" dirty="0"/>
              <a:t>and Sensors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4943F6-E19C-E549-A7A2-4FF83DBE7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0785" y="4033470"/>
            <a:ext cx="1502510" cy="15025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5D2F8F-A55E-D542-9A2D-C8C3D77C5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600" y="3539526"/>
            <a:ext cx="1282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9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C71E9-C47D-4B1B-A051-99E3AA1D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Probability of Multiple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7F9D2-0582-436C-87B8-4963C151A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Probability of Collision of 1 packet with reference packet</a:t>
            </a:r>
          </a:p>
          <a:p>
            <a:endParaRPr lang="en-US" dirty="0"/>
          </a:p>
          <a:p>
            <a:r>
              <a:rPr lang="en-US" dirty="0"/>
              <a:t>Determine:</a:t>
            </a:r>
          </a:p>
          <a:p>
            <a:pPr lvl="1"/>
            <a:r>
              <a:rPr lang="en-US" dirty="0"/>
              <a:t>Probability of Reception for data sent redundantly across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/>
              <a:t> packets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i.e., what are the odds that </a:t>
            </a:r>
            <a:r>
              <a:rPr lang="en-US" b="1" dirty="0"/>
              <a:t>at least one</a:t>
            </a:r>
            <a:r>
              <a:rPr lang="en-US" dirty="0"/>
              <a:t> of the packets doesn’t collide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 – (Probability of </a:t>
            </a:r>
            <a:r>
              <a:rPr lang="en-US" dirty="0" err="1"/>
              <a:t>Collision</a:t>
            </a:r>
            <a:r>
              <a:rPr lang="en-US" baseline="30000" dirty="0" err="1"/>
              <a:t>M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(P</a:t>
            </a:r>
            <a:r>
              <a:rPr lang="en-US" baseline="-25000" dirty="0"/>
              <a:t>c</a:t>
            </a:r>
            <a:r>
              <a:rPr lang="en-US" dirty="0"/>
              <a:t>)</a:t>
            </a:r>
            <a:r>
              <a:rPr lang="en-US" baseline="30000" dirty="0"/>
              <a:t>M</a:t>
            </a:r>
            <a:r>
              <a:rPr lang="en-US" dirty="0"/>
              <a:t> = Probability that all of them collide</a:t>
            </a:r>
          </a:p>
          <a:p>
            <a:pPr lvl="2"/>
            <a:r>
              <a:rPr lang="en-US" dirty="0"/>
              <a:t>1-that = Probability that NOT all of them collide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91900-80A5-4EBF-822F-28ECC218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70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determine reception rate?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75ABB-6346-7749-81B8-08462F138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52396" indent="0">
                  <a:buNone/>
                </a:pPr>
                <a:r>
                  <a:rPr lang="en-US" dirty="0"/>
                  <a:t>With redundancy, we care about data reception instead of packet reception.</a:t>
                </a:r>
              </a:p>
              <a:p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Naïve model: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𝑎𝑐𝑘𝑒𝑡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𝑒𝑐𝑒𝑝𝑡𝑖𝑜𝑛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𝐶𝑜𝑙𝑙𝑖𝑠𝑖𝑜𝑛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𝑅𝑒𝑐𝑒𝑝𝑡𝑖𝑜𝑛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𝐶𝑜𝑙𝑙𝑖𝑠𝑖𝑜𝑛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𝑃𝑎𝑐𝑘𝑒𝑡𝑠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152396" indent="0">
                  <a:buNone/>
                </a:pPr>
                <a:r>
                  <a:rPr lang="en-US" dirty="0"/>
                  <a:t>Data Reception Assumption: repeat packet collisions are independent.</a:t>
                </a:r>
              </a:p>
              <a:p>
                <a:pPr lvl="1"/>
                <a:r>
                  <a:rPr lang="en-US" dirty="0"/>
                  <a:t>True for any arbitrary selection of two BLE devices</a:t>
                </a:r>
              </a:p>
              <a:p>
                <a:pPr lvl="1"/>
                <a:r>
                  <a:rPr lang="en-US" dirty="0"/>
                  <a:t>False for two devices that have recently collided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B75ABB-6346-7749-81B8-08462F138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8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74A67-3CEB-9B4B-9661-2BD3D477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734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1765C33-F23F-E940-A048-7E46AF1D92A7}"/>
              </a:ext>
            </a:extLst>
          </p:cNvPr>
          <p:cNvSpPr/>
          <p:nvPr/>
        </p:nvSpPr>
        <p:spPr>
          <a:xfrm>
            <a:off x="9326312" y="3910820"/>
            <a:ext cx="1284187" cy="121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0A05F9-BBE6-FE43-8025-C671C46665C1}"/>
              </a:ext>
            </a:extLst>
          </p:cNvPr>
          <p:cNvSpPr/>
          <p:nvPr/>
        </p:nvSpPr>
        <p:spPr>
          <a:xfrm>
            <a:off x="8047140" y="3910820"/>
            <a:ext cx="1284187" cy="121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CF31AD-4BFF-EE48-9235-E82E212D547C}"/>
              </a:ext>
            </a:extLst>
          </p:cNvPr>
          <p:cNvSpPr/>
          <p:nvPr/>
        </p:nvSpPr>
        <p:spPr>
          <a:xfrm>
            <a:off x="6760447" y="3910820"/>
            <a:ext cx="1284187" cy="1219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17E1E6-EABB-1241-A822-C528236CF6F2}"/>
              </a:ext>
            </a:extLst>
          </p:cNvPr>
          <p:cNvSpPr/>
          <p:nvPr/>
        </p:nvSpPr>
        <p:spPr>
          <a:xfrm>
            <a:off x="3448977" y="4687249"/>
            <a:ext cx="1284187" cy="4641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are transmissions from two devices independent?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5ABB-6346-7749-81B8-08462F138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Assumption is </a:t>
            </a:r>
            <a:r>
              <a:rPr lang="en-US" i="1" dirty="0"/>
              <a:t>true</a:t>
            </a:r>
            <a:r>
              <a:rPr lang="en-US" dirty="0"/>
              <a:t> for any BLE device that has been advertising for some time</a:t>
            </a:r>
          </a:p>
          <a:p>
            <a:pPr lvl="1"/>
            <a:r>
              <a:rPr lang="en-US" dirty="0"/>
              <a:t>Sum of random delays grows the uncertainty of transmission.</a:t>
            </a:r>
          </a:p>
          <a:p>
            <a:pPr lvl="1"/>
            <a:r>
              <a:rPr lang="en-US" dirty="0"/>
              <a:t>Applied to periodic transmissions, any point in interval becomes equally likely.</a:t>
            </a:r>
          </a:p>
          <a:p>
            <a:pPr lvl="2"/>
            <a:r>
              <a:rPr lang="en-US" dirty="0"/>
              <a:t>Range of 1x delay, 2x delay, 3x delay, until it wraps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F1B-06CF-094E-BDA1-64EDBC6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42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ACF468-0060-2341-9582-7F8C6A5EAE76}"/>
              </a:ext>
            </a:extLst>
          </p:cNvPr>
          <p:cNvCxnSpPr/>
          <p:nvPr/>
        </p:nvCxnSpPr>
        <p:spPr>
          <a:xfrm>
            <a:off x="1379279" y="5177433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7E3EEB-924C-784C-ADBC-E47E41A20A09}"/>
              </a:ext>
            </a:extLst>
          </p:cNvPr>
          <p:cNvSpPr txBox="1"/>
          <p:nvPr/>
        </p:nvSpPr>
        <p:spPr>
          <a:xfrm>
            <a:off x="642089" y="4972249"/>
            <a:ext cx="73719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E3E353-AABA-5748-857D-C25CE277CFA4}"/>
              </a:ext>
            </a:extLst>
          </p:cNvPr>
          <p:cNvSpPr/>
          <p:nvPr/>
        </p:nvSpPr>
        <p:spPr>
          <a:xfrm>
            <a:off x="1767840" y="4736123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AA828E-8C21-E247-875C-C45B118C6452}"/>
              </a:ext>
            </a:extLst>
          </p:cNvPr>
          <p:cNvSpPr/>
          <p:nvPr/>
        </p:nvSpPr>
        <p:spPr>
          <a:xfrm>
            <a:off x="4733164" y="4696526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6E7F61-D232-DE4B-8E6E-0C046F18D4C5}"/>
              </a:ext>
            </a:extLst>
          </p:cNvPr>
          <p:cNvGrpSpPr/>
          <p:nvPr/>
        </p:nvGrpSpPr>
        <p:grpSpPr>
          <a:xfrm>
            <a:off x="1744390" y="5241224"/>
            <a:ext cx="1714791" cy="850606"/>
            <a:chOff x="1308292" y="3930920"/>
            <a:chExt cx="1407216" cy="6379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B55B1C-4D92-DD4C-A9CC-47537FDF9B5E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1867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adv_interval</a:t>
              </a: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1D76B1-6CDE-2B4A-A19A-1493882733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FC77A91-EFD5-5D4A-A500-AB57C3475CD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308292" y="4249897"/>
              <a:ext cx="177282" cy="6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2EB793-A98A-864B-BFE7-F1237787CBC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951699-AE64-3942-A213-2A915DC6E944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529857" y="4249897"/>
              <a:ext cx="185651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B16B5-CAB5-C446-919A-5BD0A3D5FA19}"/>
              </a:ext>
            </a:extLst>
          </p:cNvPr>
          <p:cNvGrpSpPr/>
          <p:nvPr/>
        </p:nvGrpSpPr>
        <p:grpSpPr>
          <a:xfrm>
            <a:off x="3448976" y="5241225"/>
            <a:ext cx="1260648" cy="850605"/>
            <a:chOff x="1308292" y="3930921"/>
            <a:chExt cx="1530278" cy="6379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A3E448-46BE-BC43-BCFF-83E29BC93FDD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delay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0525B1-C8A5-E64E-9488-EFA8ECD3B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F39640-988F-A147-B22D-A80E73864EF9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1308292" y="4249898"/>
              <a:ext cx="264228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3F0464-CD69-574B-8AEA-400467C84E6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0941BB-67DB-1C4B-8360-4C37810BFC1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574343" y="4249898"/>
              <a:ext cx="26422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F486B5-97A0-BB46-A866-56642037E9D5}"/>
              </a:ext>
            </a:extLst>
          </p:cNvPr>
          <p:cNvGrpSpPr/>
          <p:nvPr/>
        </p:nvGrpSpPr>
        <p:grpSpPr>
          <a:xfrm>
            <a:off x="4709621" y="5241221"/>
            <a:ext cx="1714791" cy="850606"/>
            <a:chOff x="1308292" y="3930920"/>
            <a:chExt cx="1407216" cy="63795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6A7CE0-727D-994E-9DEE-3F3084CA146F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1867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adv_interval</a:t>
              </a: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303FE2E-A86C-AD4D-9D18-833EA8995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0F9C33E-A874-6E4C-A867-E8800B6FE53E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1308292" y="4249897"/>
              <a:ext cx="177282" cy="6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417016-3C67-294F-B273-D29FDC00ABD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92FF72-776B-2A4F-8D8C-2F4E53B05170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2529857" y="4249897"/>
              <a:ext cx="185651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40E36E-91C5-394F-BCA3-6B1609B1C8F5}"/>
              </a:ext>
            </a:extLst>
          </p:cNvPr>
          <p:cNvGrpSpPr/>
          <p:nvPr/>
        </p:nvGrpSpPr>
        <p:grpSpPr>
          <a:xfrm>
            <a:off x="6414205" y="5242316"/>
            <a:ext cx="1260648" cy="850605"/>
            <a:chOff x="1308292" y="3930921"/>
            <a:chExt cx="1530278" cy="63795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AF20911-7D48-6445-B017-90746CE97402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delay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3B20FEB-921D-4C46-B1BC-390230FE2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DB7079-F30B-DB46-9738-F12EBDCF04EF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flipV="1">
              <a:off x="1308292" y="4249898"/>
              <a:ext cx="264228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2E2F9E-18A4-0E49-9E74-DAEDE6C782D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3167316-7C12-3441-8061-C9C66802EDFA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574343" y="4249898"/>
              <a:ext cx="26422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C6F35C0-16D3-4644-ABC4-D597B895EBD7}"/>
              </a:ext>
            </a:extLst>
          </p:cNvPr>
          <p:cNvSpPr/>
          <p:nvPr/>
        </p:nvSpPr>
        <p:spPr>
          <a:xfrm>
            <a:off x="7674849" y="4692198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F4624D-D59E-B544-9F85-ED25EFD544C4}"/>
              </a:ext>
            </a:extLst>
          </p:cNvPr>
          <p:cNvGrpSpPr/>
          <p:nvPr/>
        </p:nvGrpSpPr>
        <p:grpSpPr>
          <a:xfrm>
            <a:off x="7664810" y="5240128"/>
            <a:ext cx="1714791" cy="850606"/>
            <a:chOff x="1308292" y="3930920"/>
            <a:chExt cx="1407216" cy="63795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A38E644-C1B9-4B45-8A4E-4B8E7DDFE056}"/>
                </a:ext>
              </a:extLst>
            </p:cNvPr>
            <p:cNvSpPr txBox="1"/>
            <p:nvPr/>
          </p:nvSpPr>
          <p:spPr>
            <a:xfrm>
              <a:off x="1485574" y="4107526"/>
              <a:ext cx="10442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T</a:t>
              </a:r>
              <a:r>
                <a:rPr lang="en-US" sz="1867" kern="0" baseline="-2500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adv_interval</a:t>
              </a:r>
              <a:endPara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57E8AB7-A579-404E-A982-12A8E8252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8FC5ACE-DE82-1946-88C6-135E75D707C1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 flipV="1">
              <a:off x="1308292" y="4249897"/>
              <a:ext cx="177282" cy="6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CD2FED2-EA35-544F-9BBF-406CEC74882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707135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93D0127-7F26-174B-96B6-DB92302CCBF6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2529857" y="4249897"/>
              <a:ext cx="185651" cy="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D79A4BE-F13F-9D4D-B73D-8492F835992A}"/>
              </a:ext>
            </a:extLst>
          </p:cNvPr>
          <p:cNvGrpSpPr/>
          <p:nvPr/>
        </p:nvGrpSpPr>
        <p:grpSpPr>
          <a:xfrm>
            <a:off x="9369395" y="5241223"/>
            <a:ext cx="1260648" cy="850605"/>
            <a:chOff x="1308292" y="3930921"/>
            <a:chExt cx="1530278" cy="63795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7A768A4-B0F3-184F-9B8C-1F25E3323A7F}"/>
                </a:ext>
              </a:extLst>
            </p:cNvPr>
            <p:cNvSpPr txBox="1"/>
            <p:nvPr/>
          </p:nvSpPr>
          <p:spPr>
            <a:xfrm>
              <a:off x="1572520" y="4107527"/>
              <a:ext cx="100182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buClr>
                  <a:srgbClr val="000000"/>
                </a:buClr>
                <a:defRPr/>
              </a:pPr>
              <a:r>
                <a: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delay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3EE0FDB-9A62-AA4A-B88E-2C9E7B2E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169B25-F1D6-3740-9342-3204867BB57A}"/>
                </a:ext>
              </a:extLst>
            </p:cNvPr>
            <p:cNvCxnSpPr>
              <a:cxnSpLocks/>
              <a:endCxn id="55" idx="1"/>
            </p:cNvCxnSpPr>
            <p:nvPr/>
          </p:nvCxnSpPr>
          <p:spPr>
            <a:xfrm flipV="1">
              <a:off x="1308292" y="4249898"/>
              <a:ext cx="264228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7D44F6-B260-7149-9A69-C68E78A17C3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38567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510147C-D348-A549-9853-951C4EA21A30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2574343" y="4249898"/>
              <a:ext cx="26422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ABD91B1-93F2-1642-BFAC-8E84E1049266}"/>
              </a:ext>
            </a:extLst>
          </p:cNvPr>
          <p:cNvSpPr/>
          <p:nvPr/>
        </p:nvSpPr>
        <p:spPr>
          <a:xfrm>
            <a:off x="10630039" y="4687249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5733D9B-063D-304B-B439-723268D94E4D}"/>
              </a:ext>
            </a:extLst>
          </p:cNvPr>
          <p:cNvSpPr/>
          <p:nvPr/>
        </p:nvSpPr>
        <p:spPr>
          <a:xfrm>
            <a:off x="6375513" y="4342228"/>
            <a:ext cx="1284187" cy="813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DD601A-016F-6346-88B8-0C28FC122C6A}"/>
              </a:ext>
            </a:extLst>
          </p:cNvPr>
          <p:cNvSpPr/>
          <p:nvPr/>
        </p:nvSpPr>
        <p:spPr>
          <a:xfrm>
            <a:off x="5096341" y="4342229"/>
            <a:ext cx="1284187" cy="813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endParaRPr lang="en-U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159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C8A341F-4FFD-264A-B0CC-498069A48164}"/>
              </a:ext>
            </a:extLst>
          </p:cNvPr>
          <p:cNvSpPr/>
          <p:nvPr/>
        </p:nvSpPr>
        <p:spPr>
          <a:xfrm>
            <a:off x="6832553" y="3860974"/>
            <a:ext cx="1856944" cy="6515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7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When are transmissions from two devices NOT independent?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75ABB-6346-7749-81B8-08462F138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60"/>
            <a:ext cx="10515600" cy="4351338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Independence assumption is </a:t>
            </a:r>
            <a:r>
              <a:rPr lang="en-US" i="1" dirty="0"/>
              <a:t>false</a:t>
            </a:r>
            <a:r>
              <a:rPr lang="en-US" dirty="0"/>
              <a:t> for two BLE devices that have recently collided.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T</a:t>
            </a:r>
            <a:r>
              <a:rPr lang="en-US" baseline="-25000" dirty="0" err="1"/>
              <a:t>adv_interval</a:t>
            </a:r>
            <a:r>
              <a:rPr lang="en-US" dirty="0"/>
              <a:t> is identical, next transmissions with be close in time.</a:t>
            </a:r>
            <a:endParaRPr lang="en-US" baseline="-25000" dirty="0"/>
          </a:p>
          <a:p>
            <a:pPr lvl="1"/>
            <a:r>
              <a:rPr lang="en-US" dirty="0"/>
              <a:t>Collision is determined by difference of random delays.</a:t>
            </a:r>
          </a:p>
          <a:p>
            <a:pPr lvl="1"/>
            <a:r>
              <a:rPr lang="en-US" dirty="0"/>
              <a:t>Further repeat collisions have the same probability of occurrence.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F1B-06CF-094E-BDA1-64EDBC69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2AD50D-1D10-2346-9DBD-35FCD572D4D1}"/>
              </a:ext>
            </a:extLst>
          </p:cNvPr>
          <p:cNvCxnSpPr/>
          <p:nvPr/>
        </p:nvCxnSpPr>
        <p:spPr>
          <a:xfrm>
            <a:off x="1379279" y="5177433"/>
            <a:ext cx="101694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2092F3B-5BA2-284E-9F81-A4D24397CD3A}"/>
              </a:ext>
            </a:extLst>
          </p:cNvPr>
          <p:cNvSpPr txBox="1"/>
          <p:nvPr/>
        </p:nvSpPr>
        <p:spPr>
          <a:xfrm>
            <a:off x="642089" y="4972249"/>
            <a:ext cx="150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3AFA5-4228-B943-B84E-2D8A82CD76FA}"/>
              </a:ext>
            </a:extLst>
          </p:cNvPr>
          <p:cNvSpPr/>
          <p:nvPr/>
        </p:nvSpPr>
        <p:spPr>
          <a:xfrm>
            <a:off x="1767840" y="4697322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0DB23-6428-A84B-A5B2-8C1022360568}"/>
              </a:ext>
            </a:extLst>
          </p:cNvPr>
          <p:cNvSpPr/>
          <p:nvPr/>
        </p:nvSpPr>
        <p:spPr>
          <a:xfrm>
            <a:off x="1767840" y="3966103"/>
            <a:ext cx="228600" cy="44131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01C3E7-05A3-3F4C-890A-467B2601E7F2}"/>
              </a:ext>
            </a:extLst>
          </p:cNvPr>
          <p:cNvSpPr/>
          <p:nvPr/>
        </p:nvSpPr>
        <p:spPr>
          <a:xfrm>
            <a:off x="7626764" y="4697322"/>
            <a:ext cx="228600" cy="441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4EF69-5FC9-2D41-8334-BC4A39BC9B4D}"/>
              </a:ext>
            </a:extLst>
          </p:cNvPr>
          <p:cNvGrpSpPr/>
          <p:nvPr/>
        </p:nvGrpSpPr>
        <p:grpSpPr>
          <a:xfrm>
            <a:off x="1744389" y="5241228"/>
            <a:ext cx="4379747" cy="850607"/>
            <a:chOff x="1308292" y="3930920"/>
            <a:chExt cx="1824023" cy="6379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00B114-801B-CA43-AD96-07B0F0AB4151}"/>
                </a:ext>
              </a:extLst>
            </p:cNvPr>
            <p:cNvSpPr txBox="1"/>
            <p:nvPr/>
          </p:nvSpPr>
          <p:spPr>
            <a:xfrm>
              <a:off x="1861693" y="4076773"/>
              <a:ext cx="62543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T</a:t>
              </a:r>
              <a:r>
                <a:rPr lang="en-US" sz="2400" baseline="-25000" dirty="0" err="1"/>
                <a:t>adv_interval</a:t>
              </a:r>
              <a:endParaRPr lang="en-US" sz="24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D2D1AA-3262-384D-8C7C-8B112D6A2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AFDD41-B840-B242-ACA3-0F5A74D5374F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308292" y="4249898"/>
              <a:ext cx="553401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3247A4-8721-6646-BB5C-8C488CD1FFC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32312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CF8334-5117-C64A-9AA8-C83B3AA6AE69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2487127" y="4249898"/>
              <a:ext cx="645184" cy="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CECE73-99D3-1747-BCBE-74B1DC7B2D86}"/>
              </a:ext>
            </a:extLst>
          </p:cNvPr>
          <p:cNvGrpSpPr/>
          <p:nvPr/>
        </p:nvGrpSpPr>
        <p:grpSpPr>
          <a:xfrm>
            <a:off x="6124129" y="5241226"/>
            <a:ext cx="1502636" cy="850607"/>
            <a:chOff x="1308292" y="3930920"/>
            <a:chExt cx="1824023" cy="6379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2C21C6-FC4A-624D-89A1-FD8A2A924C7C}"/>
                </a:ext>
              </a:extLst>
            </p:cNvPr>
            <p:cNvSpPr txBox="1"/>
            <p:nvPr/>
          </p:nvSpPr>
          <p:spPr>
            <a:xfrm>
              <a:off x="1600325" y="4076773"/>
              <a:ext cx="118299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delay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0B84CC-46BC-8B42-959D-3BAD1E820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8292" y="3930921"/>
              <a:ext cx="2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A206DC-BADC-7E46-882A-2BF1793CF4C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308292" y="4249898"/>
              <a:ext cx="292033" cy="6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5565B2-5E02-4A41-9388-8A77C562899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132312" y="3930920"/>
              <a:ext cx="3" cy="637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031DF7-422C-F246-8CA8-8697304E5646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2783321" y="4249898"/>
              <a:ext cx="348989" cy="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2E6CB15-5194-A542-820F-561FFF98FB3A}"/>
              </a:ext>
            </a:extLst>
          </p:cNvPr>
          <p:cNvSpPr/>
          <p:nvPr/>
        </p:nvSpPr>
        <p:spPr>
          <a:xfrm>
            <a:off x="6935003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E52E8C-A53C-F14D-B81A-8F14A5F0BBDB}"/>
              </a:ext>
            </a:extLst>
          </p:cNvPr>
          <p:cNvSpPr/>
          <p:nvPr/>
        </p:nvSpPr>
        <p:spPr>
          <a:xfrm>
            <a:off x="7290864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9537EF-5959-BD4A-A60E-B9F1BE6E8637}"/>
              </a:ext>
            </a:extLst>
          </p:cNvPr>
          <p:cNvSpPr/>
          <p:nvPr/>
        </p:nvSpPr>
        <p:spPr>
          <a:xfrm>
            <a:off x="7646725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F0A803-1FCE-EA44-AD6D-AE09C4C1E6C2}"/>
              </a:ext>
            </a:extLst>
          </p:cNvPr>
          <p:cNvSpPr/>
          <p:nvPr/>
        </p:nvSpPr>
        <p:spPr>
          <a:xfrm>
            <a:off x="8002587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DD3BCB-9C7A-4047-9CF8-5BB5A681C0BF}"/>
              </a:ext>
            </a:extLst>
          </p:cNvPr>
          <p:cNvSpPr/>
          <p:nvPr/>
        </p:nvSpPr>
        <p:spPr>
          <a:xfrm>
            <a:off x="8358284" y="3966103"/>
            <a:ext cx="228600" cy="441311"/>
          </a:xfrm>
          <a:prstGeom prst="rect">
            <a:avLst/>
          </a:prstGeom>
          <a:solidFill>
            <a:srgbClr val="00B9CD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C5F48D-FFF0-944A-8A14-51D09376E86F}"/>
              </a:ext>
            </a:extLst>
          </p:cNvPr>
          <p:cNvSpPr txBox="1"/>
          <p:nvPr/>
        </p:nvSpPr>
        <p:spPr>
          <a:xfrm>
            <a:off x="8816595" y="3438481"/>
            <a:ext cx="2988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time period collisions could occur within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8984AB-D9C1-A048-A700-11567A20DB91}"/>
              </a:ext>
            </a:extLst>
          </p:cNvPr>
          <p:cNvCxnSpPr>
            <a:cxnSpLocks/>
          </p:cNvCxnSpPr>
          <p:nvPr/>
        </p:nvCxnSpPr>
        <p:spPr>
          <a:xfrm flipV="1">
            <a:off x="6832552" y="3464435"/>
            <a:ext cx="0" cy="37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3E862A-151D-554C-ABBD-3180F66630A6}"/>
              </a:ext>
            </a:extLst>
          </p:cNvPr>
          <p:cNvCxnSpPr>
            <a:cxnSpLocks/>
          </p:cNvCxnSpPr>
          <p:nvPr/>
        </p:nvCxnSpPr>
        <p:spPr>
          <a:xfrm>
            <a:off x="6832553" y="3653004"/>
            <a:ext cx="18569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BCEFB6-6874-D94C-8A6E-D3A027DC9F03}"/>
              </a:ext>
            </a:extLst>
          </p:cNvPr>
          <p:cNvCxnSpPr>
            <a:cxnSpLocks/>
          </p:cNvCxnSpPr>
          <p:nvPr/>
        </p:nvCxnSpPr>
        <p:spPr>
          <a:xfrm flipV="1">
            <a:off x="8689497" y="3483835"/>
            <a:ext cx="0" cy="377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07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971-1BE8-9B48-BC8D-541AA404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465"/>
            <a:ext cx="10515600" cy="1325563"/>
          </a:xfrm>
        </p:spPr>
        <p:txBody>
          <a:bodyPr/>
          <a:lstStyle/>
          <a:p>
            <a:r>
              <a:rPr lang="en-US" dirty="0"/>
              <a:t>Calculating probability of a repeat collision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B7C67EC5-6721-DF49-811D-9B261886B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4251403" cy="5029200"/>
          </a:xfrm>
        </p:spPr>
        <p:txBody>
          <a:bodyPr/>
          <a:lstStyle/>
          <a:p>
            <a:r>
              <a:rPr lang="en-US" dirty="0"/>
              <a:t>Difference of two uniform random delays forms a triangular distribution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D2866CC2-3AAB-0D44-9C92-53B22D90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44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6CE48B-6039-0541-9143-0A7BD5241D61}"/>
              </a:ext>
            </a:extLst>
          </p:cNvPr>
          <p:cNvCxnSpPr>
            <a:cxnSpLocks/>
          </p:cNvCxnSpPr>
          <p:nvPr/>
        </p:nvCxnSpPr>
        <p:spPr>
          <a:xfrm>
            <a:off x="2926082" y="5499041"/>
            <a:ext cx="78497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143C7F-D22E-C14A-8D96-C9463E5DC0B5}"/>
              </a:ext>
            </a:extLst>
          </p:cNvPr>
          <p:cNvSpPr txBox="1"/>
          <p:nvPr/>
        </p:nvSpPr>
        <p:spPr>
          <a:xfrm>
            <a:off x="1295819" y="4988749"/>
            <a:ext cx="191003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difference in transmission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48CF2-DA14-FF4D-BDF4-5FA0BC0F733F}"/>
              </a:ext>
            </a:extLst>
          </p:cNvPr>
          <p:cNvSpPr txBox="1"/>
          <p:nvPr/>
        </p:nvSpPr>
        <p:spPr>
          <a:xfrm>
            <a:off x="6084319" y="1596222"/>
            <a:ext cx="133438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probability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84E378-8BFA-CC4A-849E-874DD60C51BD}"/>
              </a:ext>
            </a:extLst>
          </p:cNvPr>
          <p:cNvCxnSpPr>
            <a:cxnSpLocks/>
          </p:cNvCxnSpPr>
          <p:nvPr/>
        </p:nvCxnSpPr>
        <p:spPr>
          <a:xfrm flipV="1">
            <a:off x="3983504" y="2716356"/>
            <a:ext cx="2768009" cy="27648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0D436F-282B-3D4B-B27D-28149C385862}"/>
              </a:ext>
            </a:extLst>
          </p:cNvPr>
          <p:cNvCxnSpPr>
            <a:cxnSpLocks/>
          </p:cNvCxnSpPr>
          <p:nvPr/>
        </p:nvCxnSpPr>
        <p:spPr>
          <a:xfrm>
            <a:off x="6751513" y="2716356"/>
            <a:ext cx="2768009" cy="27648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31647A-9FD9-194A-9C5F-DCD18B4B2DD5}"/>
              </a:ext>
            </a:extLst>
          </p:cNvPr>
          <p:cNvGrpSpPr/>
          <p:nvPr/>
        </p:nvGrpSpPr>
        <p:grpSpPr>
          <a:xfrm>
            <a:off x="5537978" y="2757752"/>
            <a:ext cx="1213533" cy="2723440"/>
            <a:chOff x="3611876" y="2068314"/>
            <a:chExt cx="910150" cy="2042580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A35A7C44-D721-A04A-A880-C99922352746}"/>
                </a:ext>
              </a:extLst>
            </p:cNvPr>
            <p:cNvSpPr/>
            <p:nvPr/>
          </p:nvSpPr>
          <p:spPr>
            <a:xfrm flipH="1">
              <a:off x="3611878" y="2068314"/>
              <a:ext cx="910148" cy="9149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40ACE6-49A1-DF4D-8B84-DF3378A28DA4}"/>
                </a:ext>
              </a:extLst>
            </p:cNvPr>
            <p:cNvSpPr/>
            <p:nvPr/>
          </p:nvSpPr>
          <p:spPr>
            <a:xfrm>
              <a:off x="3611876" y="2983229"/>
              <a:ext cx="910149" cy="1127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19CE52-66BE-D849-810D-A4C3118F9663}"/>
              </a:ext>
            </a:extLst>
          </p:cNvPr>
          <p:cNvGrpSpPr/>
          <p:nvPr/>
        </p:nvGrpSpPr>
        <p:grpSpPr>
          <a:xfrm flipH="1">
            <a:off x="6751509" y="2757752"/>
            <a:ext cx="1219792" cy="2723440"/>
            <a:chOff x="3611876" y="2068314"/>
            <a:chExt cx="910150" cy="2042580"/>
          </a:xfrm>
        </p:grpSpPr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48B94C14-5B1D-EE43-B8F4-662A5EE0E3B2}"/>
                </a:ext>
              </a:extLst>
            </p:cNvPr>
            <p:cNvSpPr/>
            <p:nvPr/>
          </p:nvSpPr>
          <p:spPr>
            <a:xfrm flipH="1">
              <a:off x="3611878" y="2068314"/>
              <a:ext cx="910148" cy="914916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16E2C0-D57A-4942-80BB-CE846C0450F0}"/>
                </a:ext>
              </a:extLst>
            </p:cNvPr>
            <p:cNvSpPr/>
            <p:nvPr/>
          </p:nvSpPr>
          <p:spPr>
            <a:xfrm>
              <a:off x="3611876" y="2983229"/>
              <a:ext cx="910149" cy="1127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buClr>
                  <a:srgbClr val="000000"/>
                </a:buClr>
                <a:defRPr/>
              </a:pPr>
              <a:endParaRPr lang="en-US" sz="1867" kern="0">
                <a:solidFill>
                  <a:srgbClr val="FFFFFF"/>
                </a:solidFill>
                <a:latin typeface="Arial"/>
                <a:sym typeface="Arial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7AC6E4-BBE3-2A4D-8B3B-1BDF9079FC52}"/>
              </a:ext>
            </a:extLst>
          </p:cNvPr>
          <p:cNvCxnSpPr>
            <a:cxnSpLocks/>
          </p:cNvCxnSpPr>
          <p:nvPr/>
        </p:nvCxnSpPr>
        <p:spPr>
          <a:xfrm flipV="1">
            <a:off x="6751512" y="2024439"/>
            <a:ext cx="0" cy="3474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F2BBA5E-6FF8-A949-9573-E7F7D4A48493}"/>
              </a:ext>
            </a:extLst>
          </p:cNvPr>
          <p:cNvSpPr txBox="1"/>
          <p:nvPr/>
        </p:nvSpPr>
        <p:spPr>
          <a:xfrm>
            <a:off x="7003205" y="2371417"/>
            <a:ext cx="7466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</a:t>
            </a:r>
            <a:r>
              <a:rPr lang="en-US" sz="1867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adv_0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76BE80-AA3B-D448-8028-270892F6873F}"/>
              </a:ext>
            </a:extLst>
          </p:cNvPr>
          <p:cNvCxnSpPr>
            <a:cxnSpLocks/>
          </p:cNvCxnSpPr>
          <p:nvPr/>
        </p:nvCxnSpPr>
        <p:spPr>
          <a:xfrm flipV="1">
            <a:off x="6754827" y="2145558"/>
            <a:ext cx="3" cy="850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19D100-2EE2-FA4D-9112-A74F0C76A18A}"/>
              </a:ext>
            </a:extLst>
          </p:cNvPr>
          <p:cNvCxnSpPr>
            <a:cxnSpLocks/>
          </p:cNvCxnSpPr>
          <p:nvPr/>
        </p:nvCxnSpPr>
        <p:spPr>
          <a:xfrm>
            <a:off x="6754832" y="2576603"/>
            <a:ext cx="248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404614-7AC6-5745-A373-02EF1F0737C8}"/>
              </a:ext>
            </a:extLst>
          </p:cNvPr>
          <p:cNvCxnSpPr>
            <a:cxnSpLocks/>
          </p:cNvCxnSpPr>
          <p:nvPr/>
        </p:nvCxnSpPr>
        <p:spPr>
          <a:xfrm>
            <a:off x="7995852" y="2145558"/>
            <a:ext cx="0" cy="16996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14F83E-0DEE-C440-84AE-D197CB5CD22D}"/>
              </a:ext>
            </a:extLst>
          </p:cNvPr>
          <p:cNvCxnSpPr>
            <a:cxnSpLocks/>
          </p:cNvCxnSpPr>
          <p:nvPr/>
        </p:nvCxnSpPr>
        <p:spPr>
          <a:xfrm flipH="1">
            <a:off x="7744227" y="2576603"/>
            <a:ext cx="2516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4DE6454-2B7B-D04C-BBCF-4C16478BFB86}"/>
              </a:ext>
            </a:extLst>
          </p:cNvPr>
          <p:cNvSpPr txBox="1"/>
          <p:nvPr/>
        </p:nvSpPr>
        <p:spPr>
          <a:xfrm>
            <a:off x="5762189" y="2371417"/>
            <a:ext cx="74664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</a:t>
            </a:r>
            <a:r>
              <a:rPr lang="en-US" sz="1867" kern="0" baseline="-250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adv_1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4E68A3D-E52F-6A4E-9E25-AB1437F0662D}"/>
              </a:ext>
            </a:extLst>
          </p:cNvPr>
          <p:cNvCxnSpPr>
            <a:cxnSpLocks/>
          </p:cNvCxnSpPr>
          <p:nvPr/>
        </p:nvCxnSpPr>
        <p:spPr>
          <a:xfrm flipV="1">
            <a:off x="5513813" y="2145559"/>
            <a:ext cx="0" cy="16996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9DFCB93-8CF2-D74A-B198-7B5FBE272929}"/>
              </a:ext>
            </a:extLst>
          </p:cNvPr>
          <p:cNvCxnSpPr>
            <a:cxnSpLocks/>
          </p:cNvCxnSpPr>
          <p:nvPr/>
        </p:nvCxnSpPr>
        <p:spPr>
          <a:xfrm>
            <a:off x="5513816" y="2576603"/>
            <a:ext cx="2483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AF711B-541F-ED47-A4C2-647EB448E1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54833" y="2145558"/>
            <a:ext cx="3" cy="8506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E90C3B5-B389-AF45-8C29-41E466429CBD}"/>
              </a:ext>
            </a:extLst>
          </p:cNvPr>
          <p:cNvCxnSpPr>
            <a:cxnSpLocks/>
          </p:cNvCxnSpPr>
          <p:nvPr/>
        </p:nvCxnSpPr>
        <p:spPr>
          <a:xfrm flipH="1">
            <a:off x="6503211" y="2576603"/>
            <a:ext cx="2516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D553C9-3AB2-524E-8E44-DA247D7E8AB5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7361405" y="3002281"/>
            <a:ext cx="1859768" cy="9753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6597634-5535-5945-8B19-A5D7B61B213F}"/>
              </a:ext>
            </a:extLst>
          </p:cNvPr>
          <p:cNvSpPr txBox="1"/>
          <p:nvPr/>
        </p:nvSpPr>
        <p:spPr>
          <a:xfrm>
            <a:off x="9221174" y="2628185"/>
            <a:ext cx="2510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Probability of Repeat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89BFB5-1116-CD48-A74D-1989A7DF9D4E}"/>
                  </a:ext>
                </a:extLst>
              </p:cNvPr>
              <p:cNvSpPr txBox="1"/>
              <p:nvPr/>
            </p:nvSpPr>
            <p:spPr>
              <a:xfrm>
                <a:off x="8999451" y="5567701"/>
                <a:ext cx="1342100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𝑑𝑒𝑙𝑎𝑦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89BFB5-1116-CD48-A74D-1989A7DF9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451" y="5567701"/>
                <a:ext cx="1342100" cy="401970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4A3462-000A-534D-90C4-B8DF1B17C5B4}"/>
                  </a:ext>
                </a:extLst>
              </p:cNvPr>
              <p:cNvSpPr txBox="1"/>
              <p:nvPr/>
            </p:nvSpPr>
            <p:spPr>
              <a:xfrm>
                <a:off x="3327194" y="5567701"/>
                <a:ext cx="1342100" cy="441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𝑑𝑒𝑙𝑎𝑦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04A3462-000A-534D-90C4-B8DF1B17C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194" y="5567701"/>
                <a:ext cx="1342100" cy="441980"/>
              </a:xfrm>
              <a:prstGeom prst="rect">
                <a:avLst/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83DEBC-5343-C643-B2E3-30982E7B0936}"/>
                  </a:ext>
                </a:extLst>
              </p:cNvPr>
              <p:cNvSpPr txBox="1"/>
              <p:nvPr/>
            </p:nvSpPr>
            <p:spPr>
              <a:xfrm>
                <a:off x="6135511" y="5567701"/>
                <a:ext cx="1342100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0</m:t>
                      </m:r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583DEBC-5343-C643-B2E3-30982E7B0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11" y="5567701"/>
                <a:ext cx="1342100" cy="4205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1A63FC-502B-4548-AE3F-0146D071B160}"/>
                  </a:ext>
                </a:extLst>
              </p:cNvPr>
              <p:cNvSpPr txBox="1"/>
              <p:nvPr/>
            </p:nvSpPr>
            <p:spPr>
              <a:xfrm>
                <a:off x="4849034" y="5576160"/>
                <a:ext cx="1342100" cy="428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_1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D1A63FC-502B-4548-AE3F-0146D071B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34" y="5576160"/>
                <a:ext cx="1342100" cy="42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0564F7-F0E4-464B-8897-9DB2D5EDF35E}"/>
                  </a:ext>
                </a:extLst>
              </p:cNvPr>
              <p:cNvSpPr txBox="1"/>
              <p:nvPr/>
            </p:nvSpPr>
            <p:spPr>
              <a:xfrm>
                <a:off x="7324799" y="5575863"/>
                <a:ext cx="1342100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buClr>
                    <a:srgbClr val="0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𝑡</m:t>
                          </m:r>
                        </m:e>
                        <m:sub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𝑎𝑑𝑣</m:t>
                          </m:r>
                          <m:r>
                            <a:rPr lang="en-US" sz="1867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_0</m:t>
                          </m:r>
                        </m:sub>
                      </m:sSub>
                    </m:oMath>
                  </m:oMathPara>
                </a14:m>
                <a:endParaRPr lang="en-US"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F0564F7-F0E4-464B-8897-9DB2D5EDF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799" y="5575863"/>
                <a:ext cx="1342100" cy="388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D87BB1A-A5C7-7541-90A1-6F647468093E}"/>
              </a:ext>
            </a:extLst>
          </p:cNvPr>
          <p:cNvSpPr txBox="1"/>
          <p:nvPr/>
        </p:nvSpPr>
        <p:spPr>
          <a:xfrm>
            <a:off x="491067" y="6417733"/>
            <a:ext cx="990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Ghena, Branden R., Investigating Low Energy Wireless Networks for the Internet of Things, 2020.</a:t>
            </a:r>
          </a:p>
        </p:txBody>
      </p:sp>
    </p:spTree>
    <p:extLst>
      <p:ext uri="{BB962C8B-B14F-4D97-AF65-F5344CB8AC3E}">
        <p14:creationId xmlns:p14="http://schemas.microsoft.com/office/powerpoint/2010/main" val="36256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C82F-A346-2F4F-9C46-88DD280E4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70" y="-1825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Important lesson: spend time on things that are important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2A26F-BD9F-704A-8100-9038E3544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143000"/>
            <a:ext cx="3764569" cy="502920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How important was accounting for repeat collisions?</a:t>
            </a:r>
            <a:br>
              <a:rPr lang="en-US" dirty="0"/>
            </a:br>
            <a:endParaRPr lang="en-US" dirty="0"/>
          </a:p>
          <a:p>
            <a:pPr marL="152396" indent="0">
              <a:buNone/>
            </a:pPr>
            <a:r>
              <a:rPr lang="en-US" dirty="0"/>
              <a:t>Maximum error is about a 1% change in Data Reception Rate.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This is due to size of delay 10 ms compared to size of transmission ~300 µs.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17212-EE8F-D940-8576-5C279254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4123F-1FA8-5943-B2B7-8187F61C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164" y="4504448"/>
            <a:ext cx="73152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9A522-B247-E84C-8368-F0BFB17527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25"/>
          <a:stretch/>
        </p:blipFill>
        <p:spPr>
          <a:xfrm>
            <a:off x="4527029" y="1536634"/>
            <a:ext cx="7160335" cy="313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F2248-D987-3647-9BB0-AAA699543CFC}"/>
              </a:ext>
            </a:extLst>
          </p:cNvPr>
          <p:cNvSpPr txBox="1"/>
          <p:nvPr/>
        </p:nvSpPr>
        <p:spPr>
          <a:xfrm>
            <a:off x="8418096" y="1356967"/>
            <a:ext cx="2999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200 ms interval advertisements</a:t>
            </a:r>
          </a:p>
        </p:txBody>
      </p:sp>
    </p:spTree>
    <p:extLst>
      <p:ext uri="{BB962C8B-B14F-4D97-AF65-F5344CB8AC3E}">
        <p14:creationId xmlns:p14="http://schemas.microsoft.com/office/powerpoint/2010/main" val="181773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for modeling data transmissions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1618A-0717-458B-AD9C-2E9AEB6E11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Packet Reception Rate</a:t>
                </a:r>
              </a:p>
              <a:p>
                <a:pPr lvl="1"/>
                <a:r>
                  <a:rPr lang="en-US" dirty="0"/>
                  <a:t>Probability that at the transmitted packet does not have a collision with any of N transmitting devices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(1 −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𝑖𝑛𝑡𝑒𝑟𝑣𝑎𝑙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𝑑𝑒𝑙𝑎𝑦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Data Reception Rate</a:t>
                </a:r>
              </a:p>
              <a:p>
                <a:pPr lvl="1"/>
                <a:r>
                  <a:rPr lang="en-US" dirty="0"/>
                  <a:t>Probability that at least one of M redundant packets does not have a collision with any of N transmitting devices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2∗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𝑎𝑑𝑣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𝑎𝑑𝑣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𝑖𝑛𝑡𝑒𝑟𝑣𝑎𝑙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𝑎𝑑𝑣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 baseline="-25000">
                                            <a:latin typeface="Cambria Math" panose="02040503050406030204" pitchFamily="18" charset="0"/>
                                          </a:rPr>
                                          <m:t>𝑑𝑒𝑙𝑎𝑦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C1618A-0717-458B-AD9C-2E9AEB6E1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75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88038" y="280230"/>
            <a:ext cx="10515600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Is the model valid?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idx="1"/>
          </p:nvPr>
        </p:nvSpPr>
        <p:spPr>
          <a:xfrm>
            <a:off x="607595" y="1143000"/>
            <a:ext cx="4239401" cy="50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SzPts val="1800"/>
              <a:buNone/>
            </a:pPr>
            <a:r>
              <a:rPr lang="en" dirty="0"/>
              <a:t>Empirical testing setup:</a:t>
            </a:r>
            <a:endParaRPr dirty="0"/>
          </a:p>
          <a:p>
            <a:pPr lvl="1">
              <a:buSzPts val="1400"/>
            </a:pPr>
            <a:r>
              <a:rPr lang="en" dirty="0"/>
              <a:t>50 devices</a:t>
            </a:r>
            <a:endParaRPr dirty="0"/>
          </a:p>
          <a:p>
            <a:pPr lvl="1">
              <a:buSzPts val="1400"/>
            </a:pPr>
            <a:r>
              <a:rPr lang="en" dirty="0"/>
              <a:t>1 meter from scanner</a:t>
            </a:r>
            <a:endParaRPr dirty="0"/>
          </a:p>
          <a:p>
            <a:pPr lvl="1">
              <a:buSzPts val="1400"/>
            </a:pPr>
            <a:r>
              <a:rPr lang="en" dirty="0"/>
              <a:t>5-10 cm apart</a:t>
            </a:r>
            <a:br>
              <a:rPr lang="en" dirty="0"/>
            </a:br>
            <a:endParaRPr dirty="0"/>
          </a:p>
          <a:p>
            <a:pPr marL="152396" indent="0">
              <a:buSzPts val="1800"/>
              <a:buNone/>
            </a:pPr>
            <a:r>
              <a:rPr lang="en" dirty="0"/>
              <a:t>Transmit monotonically increasing sequence numbers.</a:t>
            </a:r>
            <a:br>
              <a:rPr lang="en" dirty="0"/>
            </a:br>
            <a:endParaRPr dirty="0"/>
          </a:p>
          <a:p>
            <a:pPr marL="152396" indent="0">
              <a:buSzPts val="1800"/>
              <a:buNone/>
            </a:pPr>
            <a:r>
              <a:rPr lang="en" dirty="0"/>
              <a:t>Sweep number of devices and advertising intervals.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9367E-475A-7146-9EA3-4BBDBCE5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grpSp>
        <p:nvGrpSpPr>
          <p:cNvPr id="62" name="Google Shape;62;p14"/>
          <p:cNvGrpSpPr/>
          <p:nvPr/>
        </p:nvGrpSpPr>
        <p:grpSpPr>
          <a:xfrm>
            <a:off x="5086191" y="786035"/>
            <a:ext cx="6942020" cy="5202623"/>
            <a:chOff x="3913725" y="666825"/>
            <a:chExt cx="5575024" cy="4181276"/>
          </a:xfrm>
        </p:grpSpPr>
        <p:pic>
          <p:nvPicPr>
            <p:cNvPr id="63" name="Google Shape;63;p14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3725" y="666825"/>
              <a:ext cx="5575024" cy="4181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/>
            <p:nvPr/>
          </p:nvSpPr>
          <p:spPr>
            <a:xfrm>
              <a:off x="6593859" y="894434"/>
              <a:ext cx="480600" cy="2331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6435506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311556" y="19677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721131" y="20915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6099756" y="2167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878406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237981" y="21844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7547556" y="2167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878556" y="21348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8197631" y="20701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578631" y="20173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191843" y="248713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5016268" y="23019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394868" y="23871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773468" y="24419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716468" y="25200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7209381" y="25542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626143" y="253673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081718" y="2520084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450018" y="24157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740518" y="233215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255306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841681" y="26542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297281" y="27583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5715531" y="28369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795081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259406" y="295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735731" y="295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8157181" y="29397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8578631" y="290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8952481" y="2850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5806843" y="3158409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494768" y="29726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902918" y="30683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363943" y="31296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299768" y="31964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811743" y="32702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237968" y="32967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703943" y="3332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169918" y="3332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8897693" y="327029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721131" y="371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06656" y="35441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706731" y="36108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240131" y="36608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273606" y="3711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854581" y="37465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497556" y="37779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157181" y="382797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753231" y="3777921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185831" y="3684246"/>
              <a:ext cx="174600" cy="1671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15" name="Google Shape;115;p1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468" y="786035"/>
            <a:ext cx="1366059" cy="13873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6880DF-34EC-7B4D-A2F6-D363C6F2B122}"/>
              </a:ext>
            </a:extLst>
          </p:cNvPr>
          <p:cNvSpPr txBox="1"/>
          <p:nvPr/>
        </p:nvSpPr>
        <p:spPr>
          <a:xfrm>
            <a:off x="491067" y="6468532"/>
            <a:ext cx="990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Ghena, Branden R., Investigating Low Energy Wireless Networks for the Internet of Things, 2020.</a:t>
            </a:r>
          </a:p>
        </p:txBody>
      </p:sp>
    </p:spTree>
    <p:extLst>
      <p:ext uri="{BB962C8B-B14F-4D97-AF65-F5344CB8AC3E}">
        <p14:creationId xmlns:p14="http://schemas.microsoft.com/office/powerpoint/2010/main" val="22350135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C718-F744-B045-B407-7A4C21D7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model is accurate across advertisement rates and deployment sizes.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96DF7D-F8FE-D541-B124-830D4343E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600199"/>
            <a:ext cx="3940342" cy="502920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Accuracy is fairly consistent across intervals.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model consistently overestimates the measured PRR values.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effect could be due to RF interference.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3CC1C-FACD-5B44-82A1-662A4E56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DB3909-D4E3-8243-AECD-8301AC9E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00" y="1606864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70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A961-538E-7941-B4B4-06E74391B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5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The model accurately accounts for redundancy as well.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0AFED4-BC1D-8142-8F9E-ECAD30368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62" y="1413933"/>
            <a:ext cx="3853605" cy="502920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The same dataset can be used to measure the effect of redundancy by grouping sets of sequence numbers.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model again slightly overestimates, but error reduces quickly as DRR approaches 100%.</a:t>
            </a:r>
          </a:p>
          <a:p>
            <a:pPr marL="152396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2D731-023C-4A46-BEE5-3D18DCB4D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F93FA-A2D6-6B43-ADA7-63AEF1D0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00" y="1558551"/>
            <a:ext cx="7315200" cy="487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2DFB2-C8B5-734C-9CAC-7CFE5DA6F7F9}"/>
              </a:ext>
            </a:extLst>
          </p:cNvPr>
          <p:cNvSpPr txBox="1"/>
          <p:nvPr/>
        </p:nvSpPr>
        <p:spPr>
          <a:xfrm>
            <a:off x="491067" y="6468532"/>
            <a:ext cx="990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Ghena, Branden R., Investigating Low Energy Wireless Networks for the Internet of Things, 2020.</a:t>
            </a:r>
          </a:p>
        </p:txBody>
      </p:sp>
    </p:spTree>
    <p:extLst>
      <p:ext uri="{BB962C8B-B14F-4D97-AF65-F5344CB8AC3E}">
        <p14:creationId xmlns:p14="http://schemas.microsoft.com/office/powerpoint/2010/main" val="31799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096D-254A-784F-BC00-4C42434E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Bluetooth Low Energy Roles: Scanner, Advertiser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01C6D-9442-BE40-A937-63F2A5FB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B8397-0775-7748-83A8-4FB4EEA0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297" y="2491478"/>
            <a:ext cx="2029722" cy="2029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7CEFB-1473-2C49-9453-F78979F019AF}"/>
              </a:ext>
            </a:extLst>
          </p:cNvPr>
          <p:cNvSpPr txBox="1"/>
          <p:nvPr/>
        </p:nvSpPr>
        <p:spPr>
          <a:xfrm>
            <a:off x="1960024" y="6337458"/>
            <a:ext cx="1185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Scanner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38D3B-E0EF-8F45-A54B-D28FA732905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818" y="2468937"/>
            <a:ext cx="1134480" cy="13420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C80B85-DA1E-A54B-9936-6CEA6F25BE6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145605" y="3506339"/>
            <a:ext cx="4450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B037EF-71ED-F74C-9AA0-E48621517D9C}"/>
              </a:ext>
            </a:extLst>
          </p:cNvPr>
          <p:cNvSpPr txBox="1"/>
          <p:nvPr/>
        </p:nvSpPr>
        <p:spPr>
          <a:xfrm>
            <a:off x="4756391" y="2214481"/>
            <a:ext cx="2111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Advertisement:</a:t>
            </a:r>
          </a:p>
          <a:p>
            <a:r>
              <a:rPr lang="en-US" sz="2400" dirty="0"/>
              <a:t>“Current temp</a:t>
            </a:r>
          </a:p>
          <a:p>
            <a:r>
              <a:rPr lang="en-US" sz="2400" dirty="0"/>
              <a:t>is 76F"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17382D-FA73-474C-8FD0-029F7E799AB3}"/>
              </a:ext>
            </a:extLst>
          </p:cNvPr>
          <p:cNvCxnSpPr>
            <a:cxnSpLocks/>
          </p:cNvCxnSpPr>
          <p:nvPr/>
        </p:nvCxnSpPr>
        <p:spPr>
          <a:xfrm flipH="1">
            <a:off x="3530125" y="4030133"/>
            <a:ext cx="4066173" cy="86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3978EF4-9F53-FC4B-85F5-DFA21A6453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5" t="21481" r="6867" b="20247"/>
          <a:stretch/>
        </p:blipFill>
        <p:spPr>
          <a:xfrm>
            <a:off x="1912818" y="4364865"/>
            <a:ext cx="1617307" cy="13252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53BF17-1AA7-3A4A-BD5F-7FEDE27B04E9}"/>
              </a:ext>
            </a:extLst>
          </p:cNvPr>
          <p:cNvSpPr txBox="1"/>
          <p:nvPr/>
        </p:nvSpPr>
        <p:spPr>
          <a:xfrm>
            <a:off x="8017809" y="6337458"/>
            <a:ext cx="1476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Advertiser</a:t>
            </a:r>
          </a:p>
        </p:txBody>
      </p:sp>
    </p:spTree>
    <p:extLst>
      <p:ext uri="{BB962C8B-B14F-4D97-AF65-F5344CB8AC3E}">
        <p14:creationId xmlns:p14="http://schemas.microsoft.com/office/powerpoint/2010/main" val="1428808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questions can we answer with a collision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 questions</a:t>
            </a:r>
          </a:p>
          <a:p>
            <a:pPr lvl="1"/>
            <a:r>
              <a:rPr lang="en-US" dirty="0"/>
              <a:t>What are the odds that a transmitted advertisement will be received?</a:t>
            </a:r>
          </a:p>
          <a:p>
            <a:pPr lvl="1"/>
            <a:r>
              <a:rPr lang="en-US" dirty="0"/>
              <a:t>If M redundant advertisements are sent instead, what are the odds that at least one are received?</a:t>
            </a:r>
          </a:p>
          <a:p>
            <a:pPr lvl="1"/>
            <a:r>
              <a:rPr lang="en-US" dirty="0"/>
              <a:t>How do these odds vary with number of devices, advertising interval, and packet size?</a:t>
            </a:r>
          </a:p>
          <a:p>
            <a:pPr lvl="1"/>
            <a:endParaRPr lang="en-US" dirty="0"/>
          </a:p>
          <a:p>
            <a:r>
              <a:rPr lang="en-US" dirty="0"/>
              <a:t>Additional questions</a:t>
            </a:r>
          </a:p>
          <a:p>
            <a:pPr lvl="1"/>
            <a:r>
              <a:rPr lang="en-US" dirty="0"/>
              <a:t>Can redundancy make advertisements reliable?</a:t>
            </a:r>
          </a:p>
          <a:p>
            <a:pPr lvl="1"/>
            <a:r>
              <a:rPr lang="en-US" dirty="0"/>
              <a:t>Is it better to transmit often for high redundancy or rarely for less congestion?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95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B2CE-ABE1-4A4B-A69A-0E5BD939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Redundancy results in high DRR even with many devices.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6800B-F714-844E-B099-FE6F62F7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566333"/>
            <a:ext cx="4024563" cy="502920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dirty="0"/>
              <a:t>In this example, a sensor has new data once per second and sends it in 1-3 packets.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Even without redundancy, data reception rates never fall below 87% even with 200 devices in a deployment, assuming no interference.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F32D4-C598-884E-B4BA-F616708B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51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CE72F-C079-104E-AEF8-0A0257E1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200" y="1536633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21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FD51-CC16-EA4D-B78D-1F238DFC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Redundancy is (normally) better than less congestion.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0840-1E9A-F343-9D87-15151EB3D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595" y="1617133"/>
            <a:ext cx="3853605" cy="502920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Design question:</a:t>
            </a:r>
          </a:p>
          <a:p>
            <a:r>
              <a:rPr lang="en-US" dirty="0"/>
              <a:t>Send more packets to gain from redundancy?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Send less packets to reduce congestion?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152396" indent="0">
              <a:buNone/>
            </a:pPr>
            <a:r>
              <a:rPr lang="en-US" dirty="0"/>
              <a:t>The answer changes, but only with many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56849-BA0D-B646-B30E-9C1ABFD0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52</a:t>
            </a:fld>
            <a:endParaRPr lang="en" sz="13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ECD73-CC51-4546-A231-990A4CA6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00" y="1536633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25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  <a:p>
            <a:endParaRPr lang="en-US" b="1" dirty="0"/>
          </a:p>
          <a:p>
            <a:r>
              <a:rPr lang="en-US" dirty="0"/>
              <a:t>BLE roles</a:t>
            </a:r>
          </a:p>
          <a:p>
            <a:pPr lvl="1"/>
            <a:r>
              <a:rPr lang="en-US" dirty="0"/>
              <a:t>Advertising</a:t>
            </a:r>
          </a:p>
          <a:p>
            <a:pPr lvl="1"/>
            <a:r>
              <a:rPr lang="en-US" dirty="0"/>
              <a:t>Scanning</a:t>
            </a:r>
          </a:p>
          <a:p>
            <a:pPr lvl="1"/>
            <a:endParaRPr lang="en-US" b="1" dirty="0"/>
          </a:p>
          <a:p>
            <a:r>
              <a:rPr lang="en-US" b="1" dirty="0"/>
              <a:t>Communicating with advertisements</a:t>
            </a:r>
          </a:p>
          <a:p>
            <a:pPr lvl="1"/>
            <a:r>
              <a:rPr lang="en-US" dirty="0"/>
              <a:t>Advertisement Use Cases</a:t>
            </a:r>
          </a:p>
          <a:p>
            <a:pPr lvl="1"/>
            <a:r>
              <a:rPr lang="en-US" dirty="0"/>
              <a:t>Energy Use</a:t>
            </a:r>
          </a:p>
          <a:p>
            <a:pPr lvl="1"/>
            <a:r>
              <a:rPr lang="en-US" dirty="0"/>
              <a:t>Packet Collisions</a:t>
            </a:r>
          </a:p>
          <a:p>
            <a:pPr lvl="1"/>
            <a:r>
              <a:rPr lang="en-US" b="1" dirty="0"/>
              <a:t>Bonus: Scan Responses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04698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requests/responses seem intriguing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not send most data in scan responses instead of advertisements?</a:t>
            </a:r>
          </a:p>
          <a:p>
            <a:pPr lvl="1"/>
            <a:r>
              <a:rPr lang="en-US" dirty="0"/>
              <a:t>Theoretically could reduce energy costs</a:t>
            </a:r>
          </a:p>
          <a:p>
            <a:pPr lvl="1"/>
            <a:endParaRPr lang="en-US" dirty="0"/>
          </a:p>
          <a:p>
            <a:r>
              <a:rPr lang="en-US" dirty="0"/>
              <a:t>Scan we use scan requests as a form of acknowledgement?</a:t>
            </a:r>
          </a:p>
          <a:p>
            <a:pPr lvl="1"/>
            <a:r>
              <a:rPr lang="en-US" dirty="0"/>
              <a:t>Could relieve need for redundant transmissions</a:t>
            </a:r>
          </a:p>
          <a:p>
            <a:pPr lvl="1"/>
            <a:endParaRPr lang="en-US" dirty="0"/>
          </a:p>
          <a:p>
            <a:r>
              <a:rPr lang="en-US" dirty="0"/>
              <a:t>Problem: scan requests/responses don’t work all that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68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16F-6539-48D7-8654-4F0D3638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Requests and Responses are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618A-0717-458B-AD9C-2E9AEB6E1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Goal: provide a little extra advertisement data on demand</a:t>
            </a:r>
          </a:p>
          <a:p>
            <a:endParaRPr lang="en-US" dirty="0"/>
          </a:p>
          <a:p>
            <a:r>
              <a:rPr lang="en-US" dirty="0"/>
              <a:t>Problem: exponential </a:t>
            </a:r>
            <a:r>
              <a:rPr lang="en-US" dirty="0" err="1"/>
              <a:t>backoff</a:t>
            </a:r>
            <a:r>
              <a:rPr lang="en-US" dirty="0"/>
              <a:t> for lost messages</a:t>
            </a:r>
          </a:p>
          <a:p>
            <a:pPr lvl="1"/>
            <a:r>
              <a:rPr lang="en-US" dirty="0"/>
              <a:t>If there is a request without a response, scanners assume collision with another scanner and exponentially back off from requesting</a:t>
            </a:r>
          </a:p>
          <a:p>
            <a:pPr lvl="1"/>
            <a:r>
              <a:rPr lang="en-US" dirty="0"/>
              <a:t>But collisions are far more likely between a device and a scanner, which should not have back off</a:t>
            </a:r>
          </a:p>
          <a:p>
            <a:pPr lvl="1"/>
            <a:r>
              <a:rPr lang="en-US" dirty="0"/>
              <a:t>Result is that scan requests will occur far less frequently than expected</a:t>
            </a:r>
          </a:p>
          <a:p>
            <a:pPr lvl="1"/>
            <a:r>
              <a:rPr lang="en-US" dirty="0"/>
              <a:t>Instead, just send additional advertisements with different data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Kravets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Robin, Albert F. Harris III, and Roy Want. "Beacon trains: blazing a trail through dense BLE environments."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Eleventh ACM Workshop on Challenged Networks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2016.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0D94C-039D-44D1-8B53-9A1576B8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6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096D-254A-784F-BC00-4C42434E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365125"/>
            <a:ext cx="11819466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BLE Central and Peripheral roles are for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01C6D-9442-BE40-A937-63F2A5FB5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7CEFB-1473-2C49-9453-F78979F019AF}"/>
              </a:ext>
            </a:extLst>
          </p:cNvPr>
          <p:cNvSpPr txBox="1"/>
          <p:nvPr/>
        </p:nvSpPr>
        <p:spPr>
          <a:xfrm>
            <a:off x="1972335" y="5375045"/>
            <a:ext cx="1082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Central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38D3B-E0EF-8F45-A54B-D28FA73290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2335" y="3316804"/>
            <a:ext cx="1134480" cy="13420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6C80B85-DA1E-A54B-9936-6CEA6F25BE63}"/>
              </a:ext>
            </a:extLst>
          </p:cNvPr>
          <p:cNvCxnSpPr>
            <a:cxnSpLocks/>
          </p:cNvCxnSpPr>
          <p:nvPr/>
        </p:nvCxnSpPr>
        <p:spPr>
          <a:xfrm flipH="1">
            <a:off x="3696549" y="2422609"/>
            <a:ext cx="4450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B037EF-71ED-F74C-9AA0-E48621517D9C}"/>
              </a:ext>
            </a:extLst>
          </p:cNvPr>
          <p:cNvSpPr txBox="1"/>
          <p:nvPr/>
        </p:nvSpPr>
        <p:spPr>
          <a:xfrm>
            <a:off x="3696549" y="2489262"/>
            <a:ext cx="3590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Advertisement:</a:t>
            </a:r>
          </a:p>
          <a:p>
            <a:r>
              <a:rPr lang="en-US" sz="2400" dirty="0"/>
              <a:t>“I’m the Living Room Light”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978EF4-9F53-FC4B-85F5-DFA21A6453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5" t="21481" r="6867" b="20247"/>
          <a:stretch/>
        </p:blipFill>
        <p:spPr>
          <a:xfrm>
            <a:off x="1892317" y="1959786"/>
            <a:ext cx="1617307" cy="13252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853BF17-1AA7-3A4A-BD5F-7FEDE27B04E9}"/>
              </a:ext>
            </a:extLst>
          </p:cNvPr>
          <p:cNvSpPr txBox="1"/>
          <p:nvPr/>
        </p:nvSpPr>
        <p:spPr>
          <a:xfrm>
            <a:off x="9249274" y="5375046"/>
            <a:ext cx="1465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Peripheral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F33B6-C57C-4C41-A296-22E2318D7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229" y="1839447"/>
            <a:ext cx="3392955" cy="339295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4D480A-3D22-134E-A2D2-7A4E86716228}"/>
              </a:ext>
            </a:extLst>
          </p:cNvPr>
          <p:cNvCxnSpPr>
            <a:cxnSpLocks/>
          </p:cNvCxnSpPr>
          <p:nvPr/>
        </p:nvCxnSpPr>
        <p:spPr>
          <a:xfrm flipH="1">
            <a:off x="3748720" y="2708504"/>
            <a:ext cx="4443512" cy="1050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19150-A5AB-E245-8258-B55AE80ADB71}"/>
              </a:ext>
            </a:extLst>
          </p:cNvPr>
          <p:cNvCxnSpPr>
            <a:cxnSpLocks/>
          </p:cNvCxnSpPr>
          <p:nvPr/>
        </p:nvCxnSpPr>
        <p:spPr>
          <a:xfrm>
            <a:off x="3748720" y="4046064"/>
            <a:ext cx="5348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FC5327-E78F-F840-9605-37E6FFA79D9C}"/>
              </a:ext>
            </a:extLst>
          </p:cNvPr>
          <p:cNvSpPr txBox="1"/>
          <p:nvPr/>
        </p:nvSpPr>
        <p:spPr>
          <a:xfrm>
            <a:off x="5252058" y="3629175"/>
            <a:ext cx="366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Connection Request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38933E-1B6E-1244-BE09-98F63651A1A4}"/>
              </a:ext>
            </a:extLst>
          </p:cNvPr>
          <p:cNvCxnSpPr>
            <a:cxnSpLocks/>
          </p:cNvCxnSpPr>
          <p:nvPr/>
        </p:nvCxnSpPr>
        <p:spPr>
          <a:xfrm flipH="1">
            <a:off x="3960214" y="4872963"/>
            <a:ext cx="4997519" cy="3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F85FC-841C-BA49-AEFC-AF53C17A1A89}"/>
              </a:ext>
            </a:extLst>
          </p:cNvPr>
          <p:cNvSpPr txBox="1"/>
          <p:nvPr/>
        </p:nvSpPr>
        <p:spPr>
          <a:xfrm>
            <a:off x="4605867" y="4404068"/>
            <a:ext cx="479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Connected (stops advertising)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E1A342-D6BF-D146-BAAB-9B49111946E9}"/>
              </a:ext>
            </a:extLst>
          </p:cNvPr>
          <p:cNvCxnSpPr>
            <a:cxnSpLocks/>
          </p:cNvCxnSpPr>
          <p:nvPr/>
        </p:nvCxnSpPr>
        <p:spPr>
          <a:xfrm>
            <a:off x="3900681" y="5801838"/>
            <a:ext cx="5348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20F18FB-C964-FD4F-BBB7-061BB8624DEA}"/>
              </a:ext>
            </a:extLst>
          </p:cNvPr>
          <p:cNvSpPr txBox="1"/>
          <p:nvPr/>
        </p:nvSpPr>
        <p:spPr>
          <a:xfrm>
            <a:off x="4893733" y="5323240"/>
            <a:ext cx="379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“Set light brightness to 50%”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F17291-738D-DC44-9DB5-77244F2FDF0E}"/>
              </a:ext>
            </a:extLst>
          </p:cNvPr>
          <p:cNvSpPr txBox="1"/>
          <p:nvPr/>
        </p:nvSpPr>
        <p:spPr>
          <a:xfrm>
            <a:off x="5232402" y="5892803"/>
            <a:ext cx="299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(note: this is highly simplified)</a:t>
            </a:r>
          </a:p>
        </p:txBody>
      </p:sp>
    </p:spTree>
    <p:extLst>
      <p:ext uri="{BB962C8B-B14F-4D97-AF65-F5344CB8AC3E}">
        <p14:creationId xmlns:p14="http://schemas.microsoft.com/office/powerpoint/2010/main" val="136490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Host – Configuration for </a:t>
            </a:r>
            <a:r>
              <a:rPr lang="en-US" dirty="0" err="1"/>
              <a:t>advts</a:t>
            </a:r>
            <a:r>
              <a:rPr lang="en-US" dirty="0"/>
              <a:t>, connections</a:t>
            </a:r>
          </a:p>
          <a:p>
            <a:pPr lvl="1"/>
            <a:r>
              <a:rPr lang="en-US" dirty="0"/>
              <a:t>GAP – Generic Access Profile</a:t>
            </a:r>
          </a:p>
          <a:p>
            <a:pPr lvl="2"/>
            <a:r>
              <a:rPr lang="en-US" sz="2400" dirty="0"/>
              <a:t>Configure advertising</a:t>
            </a:r>
          </a:p>
          <a:p>
            <a:pPr lvl="1"/>
            <a:r>
              <a:rPr lang="en-US" dirty="0"/>
              <a:t>GATT – Generic </a:t>
            </a:r>
            <a:r>
              <a:rPr lang="en-US" dirty="0" err="1"/>
              <a:t>ATTribute</a:t>
            </a:r>
            <a:r>
              <a:rPr lang="en-US" dirty="0"/>
              <a:t> profile</a:t>
            </a:r>
          </a:p>
          <a:p>
            <a:pPr lvl="2"/>
            <a:r>
              <a:rPr lang="en-US" sz="2400" dirty="0"/>
              <a:t>Configure connections</a:t>
            </a:r>
          </a:p>
          <a:p>
            <a:pPr lvl="2"/>
            <a:endParaRPr lang="en-US" dirty="0"/>
          </a:p>
          <a:p>
            <a:r>
              <a:rPr lang="en-US" dirty="0"/>
              <a:t>HCI - Host Controller Interface</a:t>
            </a:r>
          </a:p>
          <a:p>
            <a:pPr marL="609585" lvl="1" indent="0">
              <a:buNone/>
            </a:pPr>
            <a:endParaRPr lang="en-US" dirty="0"/>
          </a:p>
          <a:p>
            <a:r>
              <a:rPr lang="en-US" dirty="0"/>
              <a:t>Controller - Communication</a:t>
            </a:r>
          </a:p>
          <a:p>
            <a:pPr lvl="1"/>
            <a:r>
              <a:rPr lang="en-US" sz="2800" dirty="0"/>
              <a:t>Link Layer – send packets</a:t>
            </a:r>
          </a:p>
          <a:p>
            <a:pPr lvl="1"/>
            <a:r>
              <a:rPr lang="en-US" sz="2800" dirty="0"/>
              <a:t>RF and PHY – send bits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88F2-BA52-4E83-8972-85024C28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086" y="228601"/>
            <a:ext cx="2785311" cy="5941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2A24E-575F-4381-9FC2-9C518281048D}"/>
              </a:ext>
            </a:extLst>
          </p:cNvPr>
          <p:cNvSpPr/>
          <p:nvPr/>
        </p:nvSpPr>
        <p:spPr>
          <a:xfrm>
            <a:off x="8865031" y="1131378"/>
            <a:ext cx="821411" cy="2464231"/>
          </a:xfrm>
          <a:prstGeom prst="rect">
            <a:avLst/>
          </a:prstGeom>
          <a:solidFill>
            <a:srgbClr val="00AEFF"/>
          </a:solidFill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GAP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8BD1F7E-17C5-4A60-B642-75EE33F45631}"/>
              </a:ext>
            </a:extLst>
          </p:cNvPr>
          <p:cNvSpPr/>
          <p:nvPr/>
        </p:nvSpPr>
        <p:spPr>
          <a:xfrm>
            <a:off x="8518360" y="4427622"/>
            <a:ext cx="346673" cy="1742975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CEBEAE8-72D3-44D4-A01A-CD8F354F0A14}"/>
              </a:ext>
            </a:extLst>
          </p:cNvPr>
          <p:cNvSpPr/>
          <p:nvPr/>
        </p:nvSpPr>
        <p:spPr>
          <a:xfrm>
            <a:off x="8459325" y="1179093"/>
            <a:ext cx="346673" cy="2466603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94D72-D4D8-4325-BE64-416FC6C69A58}"/>
              </a:ext>
            </a:extLst>
          </p:cNvPr>
          <p:cNvSpPr txBox="1"/>
          <p:nvPr/>
        </p:nvSpPr>
        <p:spPr>
          <a:xfrm>
            <a:off x="7637811" y="2224583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AF2B4-9005-42FF-A55F-6F2F63C221EA}"/>
              </a:ext>
            </a:extLst>
          </p:cNvPr>
          <p:cNvSpPr txBox="1"/>
          <p:nvPr/>
        </p:nvSpPr>
        <p:spPr>
          <a:xfrm>
            <a:off x="7152774" y="5114442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9D485-B613-8749-BE62-D1C8F653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DD72-FD6B-D345-B6DD-55B80EFC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6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What’s the need for the HCI Layer?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1F0E-7B8C-B242-96A8-30C8AEBA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D476-23BF-7943-B91B-DA1274E0C2A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5C94E-C01B-7D42-9A96-B91C14536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68" y="1865470"/>
            <a:ext cx="8280400" cy="4796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4A9304-3A25-D84E-9A8B-F1AC27765663}"/>
              </a:ext>
            </a:extLst>
          </p:cNvPr>
          <p:cNvSpPr/>
          <p:nvPr/>
        </p:nvSpPr>
        <p:spPr>
          <a:xfrm>
            <a:off x="1320800" y="1974536"/>
            <a:ext cx="1610729" cy="342719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2D7F8-90E0-CC4D-8304-F2D04D58AC70}"/>
              </a:ext>
            </a:extLst>
          </p:cNvPr>
          <p:cNvSpPr/>
          <p:nvPr/>
        </p:nvSpPr>
        <p:spPr>
          <a:xfrm>
            <a:off x="3395133" y="3775365"/>
            <a:ext cx="2040779" cy="1626367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6A8D1-F10D-7140-B7EC-808BC0F25C99}"/>
              </a:ext>
            </a:extLst>
          </p:cNvPr>
          <p:cNvSpPr txBox="1"/>
          <p:nvPr/>
        </p:nvSpPr>
        <p:spPr>
          <a:xfrm>
            <a:off x="11160" y="5528424"/>
            <a:ext cx="218352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Host layers run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on computer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70EE8-F2EF-F24D-8095-6056C6F103EB}"/>
              </a:ext>
            </a:extLst>
          </p:cNvPr>
          <p:cNvSpPr txBox="1"/>
          <p:nvPr/>
        </p:nvSpPr>
        <p:spPr>
          <a:xfrm>
            <a:off x="5696106" y="2951946"/>
            <a:ext cx="352636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Controller layers run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on BLE hardware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0561D-2FB9-E842-9A15-B3F499F5D011}"/>
              </a:ext>
            </a:extLst>
          </p:cNvPr>
          <p:cNvSpPr txBox="1"/>
          <p:nvPr/>
        </p:nvSpPr>
        <p:spPr>
          <a:xfrm>
            <a:off x="6317947" y="5833706"/>
            <a:ext cx="4585306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HCI can be software API,</a:t>
            </a:r>
          </a:p>
          <a:p>
            <a:r>
              <a:rPr lang="en-US" sz="2800" dirty="0">
                <a:solidFill>
                  <a:schemeClr val="accent4"/>
                </a:solidFill>
              </a:rPr>
              <a:t>or physical (USB, RS232,..)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7745BD-A58D-824F-BA97-68EC9DE54AEC}"/>
              </a:ext>
            </a:extLst>
          </p:cNvPr>
          <p:cNvSpPr/>
          <p:nvPr/>
        </p:nvSpPr>
        <p:spPr>
          <a:xfrm>
            <a:off x="347132" y="1159871"/>
            <a:ext cx="110066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BT Classic envisioned separate implementations for Host and Controller</a:t>
            </a:r>
          </a:p>
        </p:txBody>
      </p:sp>
    </p:spTree>
    <p:extLst>
      <p:ext uri="{BB962C8B-B14F-4D97-AF65-F5344CB8AC3E}">
        <p14:creationId xmlns:p14="http://schemas.microsoft.com/office/powerpoint/2010/main" val="183561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A6E9-0605-4447-BB69-A15902E2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Advertisement and Scanning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8B15-41C3-4E1C-BC40-91ADFD0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Advertisements are received when the channel of the scan window and the channel of the advertisement overlap in time (and space)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A579C-0F8B-4FA1-8072-4FC8ECE9A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31"/>
          <a:stretch/>
        </p:blipFill>
        <p:spPr>
          <a:xfrm>
            <a:off x="838200" y="4751262"/>
            <a:ext cx="10971463" cy="13955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74E4D-D753-8C4C-B81D-AD9B5C83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1BBBE-C700-C147-87D6-E0769AB4D7F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F2859-F311-314E-84B8-DA94940D1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94"/>
          <a:stretch/>
        </p:blipFill>
        <p:spPr>
          <a:xfrm>
            <a:off x="838200" y="2792591"/>
            <a:ext cx="10971463" cy="17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3112</Words>
  <Application>Microsoft Macintosh PowerPoint</Application>
  <PresentationFormat>Widescreen</PresentationFormat>
  <Paragraphs>603</Paragraphs>
  <Slides>55</Slides>
  <Notes>21</Notes>
  <HiddenSlides>3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Courier New</vt:lpstr>
      <vt:lpstr>Helvetica</vt:lpstr>
      <vt:lpstr>System Font Regular</vt:lpstr>
      <vt:lpstr>Wingdings</vt:lpstr>
      <vt:lpstr>Office Theme</vt:lpstr>
      <vt:lpstr>Wireless for the Internet of Things  BLE Advertisement Deep Dive</vt:lpstr>
      <vt:lpstr>Today’s Goals</vt:lpstr>
      <vt:lpstr>Outline</vt:lpstr>
      <vt:lpstr>Bluetooth Classic and BLE co-exist &amp; have different use cases</vt:lpstr>
      <vt:lpstr>Bluetooth Low Energy Roles: Scanner, Advertiser</vt:lpstr>
      <vt:lpstr>BLE Central and Peripheral roles are for connections</vt:lpstr>
      <vt:lpstr>BLE Layers</vt:lpstr>
      <vt:lpstr>What’s the need for the HCI Layer?</vt:lpstr>
      <vt:lpstr>Advertisement and Scanning in Action</vt:lpstr>
      <vt:lpstr>Advertisement payloads are in Length – Type – Value Format</vt:lpstr>
      <vt:lpstr>Outline</vt:lpstr>
      <vt:lpstr>Advertisements already being used for communication</vt:lpstr>
      <vt:lpstr>Beacons to advertise presence and send out useful information</vt:lpstr>
      <vt:lpstr>BLE signals can be used to track distance to items</vt:lpstr>
      <vt:lpstr>The promised nRF Connect Activity </vt:lpstr>
      <vt:lpstr>RSSI and some questions</vt:lpstr>
      <vt:lpstr>Intuition on using signal strength to find distance</vt:lpstr>
      <vt:lpstr>Problem with RSSI-based distance – not accurate</vt:lpstr>
      <vt:lpstr>Apple uses BLE on its devices to implement “Continuity”</vt:lpstr>
      <vt:lpstr>Uses BLE Manufacturer Specific Data to communicate</vt:lpstr>
      <vt:lpstr>Local Communication: Exposure Notifications</vt:lpstr>
      <vt:lpstr>PowerPoint Presentation</vt:lpstr>
      <vt:lpstr>PowerPoint Presentation</vt:lpstr>
      <vt:lpstr>Sensor deployments</vt:lpstr>
      <vt:lpstr>Outline</vt:lpstr>
      <vt:lpstr>Paper: power measurements of BLE advertisements</vt:lpstr>
      <vt:lpstr>Energy model for BLE advertisements</vt:lpstr>
      <vt:lpstr>Power measured for BLE adv states for hardware</vt:lpstr>
      <vt:lpstr>How much energy does it cost to send data over advertisements?</vt:lpstr>
      <vt:lpstr>Outline</vt:lpstr>
      <vt:lpstr>Questions about network capability</vt:lpstr>
      <vt:lpstr>BLE advertisements are periodic, broadcast transmissions</vt:lpstr>
      <vt:lpstr>What causes transmissions not to be received?</vt:lpstr>
      <vt:lpstr>Let’s define some terms for a single advertiser</vt:lpstr>
      <vt:lpstr>Collisions occur if any part of the two packets overlap</vt:lpstr>
      <vt:lpstr>Collisions occur if any part of the two packets overlap</vt:lpstr>
      <vt:lpstr>Computing probability of collision from vulnerable period and Tx window</vt:lpstr>
      <vt:lpstr>Determine Probability of Multiple Failures</vt:lpstr>
      <vt:lpstr>Determine Probability of Multiple Failures</vt:lpstr>
      <vt:lpstr>Determine Probability of Multiple Failures</vt:lpstr>
      <vt:lpstr>How do we determine reception rate?</vt:lpstr>
      <vt:lpstr>When are transmissions from two devices independent?</vt:lpstr>
      <vt:lpstr>When are transmissions from two devices NOT independent?</vt:lpstr>
      <vt:lpstr>Calculating probability of a repeat collision</vt:lpstr>
      <vt:lpstr>Important lesson: spend time on things that are important</vt:lpstr>
      <vt:lpstr>Equations for modeling data transmissions</vt:lpstr>
      <vt:lpstr>Is the model valid?</vt:lpstr>
      <vt:lpstr>The model is accurate across advertisement rates and deployment sizes.</vt:lpstr>
      <vt:lpstr>The model accurately accounts for redundancy as well.</vt:lpstr>
      <vt:lpstr>What questions can we answer with a collision model?</vt:lpstr>
      <vt:lpstr>Redundancy results in high DRR even with many devices.</vt:lpstr>
      <vt:lpstr>Redundancy is (normally) better than less congestion.</vt:lpstr>
      <vt:lpstr>Outline</vt:lpstr>
      <vt:lpstr>Scan requests/responses seem intriguing</vt:lpstr>
      <vt:lpstr>Scan Requests and Responses are broken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  BLE Advertisement Deep Dive</dc:title>
  <dc:creator>Nabeel Nasir</dc:creator>
  <cp:lastModifiedBy>Nabeel Nasir</cp:lastModifiedBy>
  <cp:revision>112</cp:revision>
  <dcterms:created xsi:type="dcterms:W3CDTF">2023-02-05T23:56:16Z</dcterms:created>
  <dcterms:modified xsi:type="dcterms:W3CDTF">2023-02-06T18:42:34Z</dcterms:modified>
</cp:coreProperties>
</file>